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5"/>
  </p:handoutMasterIdLst>
  <p:sldIdLst>
    <p:sldId id="266" r:id="rId2"/>
    <p:sldId id="267" r:id="rId3"/>
    <p:sldId id="268" r:id="rId4"/>
    <p:sldId id="269" r:id="rId5"/>
    <p:sldId id="270" r:id="rId6"/>
    <p:sldId id="256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58" r:id="rId17"/>
    <p:sldId id="280" r:id="rId18"/>
    <p:sldId id="257" r:id="rId19"/>
    <p:sldId id="281" r:id="rId20"/>
    <p:sldId id="260" r:id="rId21"/>
    <p:sldId id="282" r:id="rId22"/>
    <p:sldId id="259" r:id="rId23"/>
    <p:sldId id="283" r:id="rId24"/>
    <p:sldId id="284" r:id="rId25"/>
    <p:sldId id="285" r:id="rId26"/>
    <p:sldId id="286" r:id="rId27"/>
    <p:sldId id="298" r:id="rId28"/>
    <p:sldId id="287" r:id="rId29"/>
    <p:sldId id="288" r:id="rId30"/>
    <p:sldId id="289" r:id="rId31"/>
    <p:sldId id="290" r:id="rId32"/>
    <p:sldId id="301" r:id="rId33"/>
    <p:sldId id="299" r:id="rId34"/>
    <p:sldId id="300" r:id="rId35"/>
    <p:sldId id="302" r:id="rId36"/>
    <p:sldId id="308" r:id="rId37"/>
    <p:sldId id="291" r:id="rId38"/>
    <p:sldId id="303" r:id="rId39"/>
    <p:sldId id="292" r:id="rId40"/>
    <p:sldId id="293" r:id="rId41"/>
    <p:sldId id="295" r:id="rId42"/>
    <p:sldId id="294" r:id="rId43"/>
    <p:sldId id="296" r:id="rId44"/>
    <p:sldId id="297" r:id="rId45"/>
    <p:sldId id="261" r:id="rId46"/>
    <p:sldId id="310" r:id="rId47"/>
    <p:sldId id="306" r:id="rId48"/>
    <p:sldId id="307" r:id="rId49"/>
    <p:sldId id="305" r:id="rId50"/>
    <p:sldId id="262" r:id="rId51"/>
    <p:sldId id="263" r:id="rId52"/>
    <p:sldId id="309" r:id="rId53"/>
    <p:sldId id="264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2A0E4-A747-4E5B-A67E-E5EE5BFA8EFD}" v="1" dt="2020-03-03T11:42:18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424" tIns="46712" rIns="93424" bIns="46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424" tIns="46712" rIns="93424" bIns="46712" rtlCol="0"/>
          <a:lstStyle>
            <a:lvl1pPr algn="r">
              <a:defRPr sz="1200"/>
            </a:lvl1pPr>
          </a:lstStyle>
          <a:p>
            <a:fld id="{207C1C84-5C8B-4130-994C-8A3E8402FD31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424" tIns="46712" rIns="93424" bIns="46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424" tIns="46712" rIns="93424" bIns="46712" rtlCol="0" anchor="b"/>
          <a:lstStyle>
            <a:lvl1pPr algn="r">
              <a:defRPr sz="1200"/>
            </a:lvl1pPr>
          </a:lstStyle>
          <a:p>
            <a:fld id="{F9A830B9-051C-4A25-B2E5-0E438F664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9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D9B9-5091-4611-A715-EDA5A7F7BB9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779-D7DB-4878-9ACD-5300A2BB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D9B9-5091-4611-A715-EDA5A7F7BB9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779-D7DB-4878-9ACD-5300A2BB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1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D9B9-5091-4611-A715-EDA5A7F7BB9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779-D7DB-4878-9ACD-5300A2BB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7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D9B9-5091-4611-A715-EDA5A7F7BB9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779-D7DB-4878-9ACD-5300A2BB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D9B9-5091-4611-A715-EDA5A7F7BB9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779-D7DB-4878-9ACD-5300A2BB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2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D9B9-5091-4611-A715-EDA5A7F7BB9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779-D7DB-4878-9ACD-5300A2BB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D9B9-5091-4611-A715-EDA5A7F7BB9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779-D7DB-4878-9ACD-5300A2BB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D9B9-5091-4611-A715-EDA5A7F7BB9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779-D7DB-4878-9ACD-5300A2BB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7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D9B9-5091-4611-A715-EDA5A7F7BB9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779-D7DB-4878-9ACD-5300A2BB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D9B9-5091-4611-A715-EDA5A7F7BB9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779-D7DB-4878-9ACD-5300A2BB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D9B9-5091-4611-A715-EDA5A7F7BB9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B779-D7DB-4878-9ACD-5300A2BB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7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6D9B9-5091-4611-A715-EDA5A7F7BB94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8B779-D7DB-4878-9ACD-5300A2BB6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b="1" dirty="0"/>
              <a:t>Liquids and Solids 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870494"/>
            <a:ext cx="4648200" cy="2168106"/>
          </a:xfrm>
        </p:spPr>
      </p:pic>
      <p:pic>
        <p:nvPicPr>
          <p:cNvPr id="1026" name="Picture 2" descr="C:\Users\HigginsK\Pictures\Karol's Pictures\solid liquid ga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4332514" cy="251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4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Vaporization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b="1" dirty="0"/>
              <a:t>the conversion of a liquid to a gas</a:t>
            </a:r>
          </a:p>
          <a:p>
            <a:pPr lvl="1"/>
            <a:r>
              <a:rPr lang="en-US" sz="4000" b="1" dirty="0"/>
              <a:t>includes evaporation  and boiling</a:t>
            </a:r>
          </a:p>
          <a:p>
            <a:pPr marL="457200" lvl="1" indent="0">
              <a:buNone/>
            </a:pPr>
            <a:endParaRPr lang="en-US" sz="6000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7681100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03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Evaporation is a surface </a:t>
            </a:r>
            <a:r>
              <a:rPr lang="en-US" b="1" dirty="0" err="1"/>
              <a:t>phenomenom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679" y="12192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Only those molecules with a certain minimum amount of KE can escape from the surface of the liquid.  Heating increases the average KE of the particles and the rate of evaporation.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5165359" cy="269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85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b="1" dirty="0"/>
              <a:t>The particles with the highest KE escape </a:t>
            </a:r>
          </a:p>
          <a:p>
            <a:pPr marL="0" indent="0">
              <a:buNone/>
            </a:pPr>
            <a:r>
              <a:rPr lang="en-US" b="1" dirty="0"/>
              <a:t>      first. This lowers the average KE of the liquid </a:t>
            </a:r>
          </a:p>
          <a:p>
            <a:pPr marL="0" indent="0">
              <a:buNone/>
            </a:pPr>
            <a:r>
              <a:rPr lang="en-US" b="1" dirty="0"/>
              <a:t>      phase.</a:t>
            </a:r>
          </a:p>
          <a:p>
            <a:pPr marL="514350" indent="-514350">
              <a:buAutoNum type="arabicPeriod" startAt="3"/>
            </a:pPr>
            <a:r>
              <a:rPr lang="en-US" b="1" dirty="0"/>
              <a:t>As evaporation takes place, the liquids</a:t>
            </a:r>
          </a:p>
          <a:p>
            <a:pPr marL="0" indent="0">
              <a:buNone/>
            </a:pPr>
            <a:r>
              <a:rPr lang="en-US" b="1" dirty="0"/>
              <a:t>      temperature decreases.  Evaporation is a </a:t>
            </a:r>
          </a:p>
          <a:p>
            <a:pPr marL="0" indent="0">
              <a:buNone/>
            </a:pPr>
            <a:r>
              <a:rPr lang="en-US" b="1" dirty="0"/>
              <a:t>      cooling process.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733800"/>
            <a:ext cx="4133418" cy="27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048650" cy="415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79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/>
              <a:t>The gas phase of </a:t>
            </a:r>
          </a:p>
          <a:p>
            <a:pPr marL="0" indent="0">
              <a:buNone/>
            </a:pPr>
            <a:r>
              <a:rPr lang="en-US" sz="4800" b="1" dirty="0"/>
              <a:t>a substance that</a:t>
            </a:r>
          </a:p>
          <a:p>
            <a:pPr marL="0" indent="0">
              <a:buNone/>
            </a:pPr>
            <a:r>
              <a:rPr lang="en-US" sz="4800" b="1" dirty="0"/>
              <a:t>is normally a liquid </a:t>
            </a:r>
          </a:p>
          <a:p>
            <a:pPr marL="0" indent="0">
              <a:buNone/>
            </a:pPr>
            <a:r>
              <a:rPr lang="en-US" sz="4800" b="1" dirty="0"/>
              <a:t>or solid is </a:t>
            </a:r>
          </a:p>
          <a:p>
            <a:pPr marL="0" indent="0">
              <a:buNone/>
            </a:pPr>
            <a:r>
              <a:rPr lang="en-US" sz="4800" b="1" dirty="0"/>
              <a:t>called a </a:t>
            </a:r>
            <a:r>
              <a:rPr lang="en-US" sz="4800" b="1" u="sng" dirty="0">
                <a:solidFill>
                  <a:srgbClr val="FF0000"/>
                </a:solidFill>
              </a:rPr>
              <a:t>vapor</a:t>
            </a:r>
            <a:r>
              <a:rPr lang="en-US" sz="4800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5934"/>
            <a:ext cx="365200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3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 a closed system, a </a:t>
            </a:r>
            <a:r>
              <a:rPr lang="en-US" b="1" u="sng" dirty="0">
                <a:solidFill>
                  <a:srgbClr val="FF0000"/>
                </a:solidFill>
              </a:rPr>
              <a:t>dynamic</a:t>
            </a:r>
            <a:r>
              <a:rPr lang="en-US" b="1" dirty="0"/>
              <a:t> liquid/vapor </a:t>
            </a:r>
            <a:r>
              <a:rPr lang="en-US" b="1" u="sng" dirty="0">
                <a:solidFill>
                  <a:srgbClr val="FF0000"/>
                </a:solidFill>
              </a:rPr>
              <a:t>equilibrium</a:t>
            </a:r>
            <a:r>
              <a:rPr lang="en-US" b="1" dirty="0"/>
              <a:t> will develop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31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system is considered to be at equilibrium because the number of particles vaporizing equals the number of particles condensing.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06" y="3200400"/>
            <a:ext cx="3276600" cy="350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system is called dynamic because particles continue to evaporate and condense without a net change in the number of particles in the liquid or vapor phase.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5101887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13" y="2514600"/>
            <a:ext cx="299392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747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Vapor pressure </a:t>
            </a:r>
            <a:r>
              <a:rPr lang="en-US" b="1" dirty="0"/>
              <a:t>can be measured with a manometer.</a:t>
            </a:r>
          </a:p>
        </p:txBody>
      </p:sp>
      <p:pic>
        <p:nvPicPr>
          <p:cNvPr id="4" name="Picture 8" descr="0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71600"/>
            <a:ext cx="8991600" cy="524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54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Liquids that have few or weak intermolecular forces evaporate easily and will have high vapor pressure. These liquids are called </a:t>
            </a:r>
            <a:r>
              <a:rPr lang="en-US" sz="3600" b="1" u="sng" dirty="0">
                <a:solidFill>
                  <a:srgbClr val="FF0000"/>
                </a:solidFill>
              </a:rPr>
              <a:t>volatile liquids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13989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357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Equilibrium vapor pressure increases as temperature increases.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14" y="2667000"/>
            <a:ext cx="926756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69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b="1" dirty="0"/>
              <a:t>The conversion of a liquid to a vapor </a:t>
            </a:r>
            <a:r>
              <a:rPr lang="en-US" b="1" u="sng" dirty="0">
                <a:solidFill>
                  <a:srgbClr val="00B050"/>
                </a:solidFill>
              </a:rPr>
              <a:t>within</a:t>
            </a:r>
            <a:r>
              <a:rPr lang="en-US" b="1" dirty="0"/>
              <a:t> the liquid as well as at the surface is known as </a:t>
            </a:r>
            <a:r>
              <a:rPr lang="en-US" b="1" u="sng" dirty="0">
                <a:solidFill>
                  <a:srgbClr val="00B050"/>
                </a:solidFill>
              </a:rPr>
              <a:t>boiling</a:t>
            </a:r>
            <a:r>
              <a:rPr lang="en-US" b="1" dirty="0"/>
              <a:t>.</a:t>
            </a:r>
          </a:p>
          <a:p>
            <a:r>
              <a:rPr lang="en-US" b="1" dirty="0"/>
              <a:t>Boiling occurs </a:t>
            </a:r>
            <a:r>
              <a:rPr lang="en-US" b="1" u="sng" dirty="0">
                <a:solidFill>
                  <a:srgbClr val="00B050"/>
                </a:solidFill>
              </a:rPr>
              <a:t>when the vapor pressure of the liquid is equal to atmospheric pressure</a:t>
            </a:r>
            <a:r>
              <a:rPr lang="en-US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90703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91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Gases – A quick review</a:t>
            </a:r>
            <a:r>
              <a:rPr lang="en-US" dirty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The Kinetic Molecular Theory</a:t>
            </a:r>
          </a:p>
          <a:p>
            <a:pPr marL="514350" indent="-514350">
              <a:buAutoNum type="arabicPeriod"/>
            </a:pPr>
            <a:r>
              <a:rPr lang="en-US" sz="3600" b="1" dirty="0"/>
              <a:t>Gas particles are considered to be </a:t>
            </a:r>
            <a:r>
              <a:rPr lang="en-US" sz="3600" b="1" u="sng" dirty="0">
                <a:solidFill>
                  <a:srgbClr val="FF0000"/>
                </a:solidFill>
              </a:rPr>
              <a:t>small, hard spheres with insignificant volume</a:t>
            </a:r>
            <a:r>
              <a:rPr lang="en-US" sz="3600" b="1" dirty="0"/>
              <a:t>.</a:t>
            </a:r>
          </a:p>
          <a:p>
            <a:pPr marL="514350" indent="-514350">
              <a:buAutoNum type="arabicPeriod"/>
            </a:pPr>
            <a:r>
              <a:rPr lang="en-US" sz="3600" b="1" dirty="0"/>
              <a:t>Gas particles have </a:t>
            </a:r>
            <a:r>
              <a:rPr lang="en-US" sz="3600" b="1" u="sng" dirty="0">
                <a:solidFill>
                  <a:srgbClr val="FF0000"/>
                </a:solidFill>
              </a:rPr>
              <a:t>constant, rapid, random motion</a:t>
            </a:r>
            <a:r>
              <a:rPr lang="en-US" sz="3600" b="1" dirty="0"/>
              <a:t>.</a:t>
            </a:r>
          </a:p>
          <a:p>
            <a:pPr marL="514350" indent="-514350">
              <a:buAutoNum type="arabicPeriod"/>
            </a:pPr>
            <a:r>
              <a:rPr lang="en-US" sz="3600" b="1" dirty="0"/>
              <a:t>All collisions between gas particles are perfectly </a:t>
            </a:r>
            <a:r>
              <a:rPr lang="en-US" sz="3600" b="1" u="sng" dirty="0">
                <a:solidFill>
                  <a:srgbClr val="FF0000"/>
                </a:solidFill>
              </a:rPr>
              <a:t>elastic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92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4864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000" b="1" dirty="0"/>
              <a:t>The temperature at which boiling occurs is called the </a:t>
            </a:r>
            <a:r>
              <a:rPr lang="en-US" sz="4000" b="1" u="sng" dirty="0">
                <a:solidFill>
                  <a:srgbClr val="00B050"/>
                </a:solidFill>
              </a:rPr>
              <a:t>boiling point</a:t>
            </a:r>
            <a:r>
              <a:rPr lang="en-US" sz="4000" b="1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399"/>
            <a:ext cx="5572177" cy="370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2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6373041"/>
          </a:xfrm>
        </p:spPr>
        <p:txBody>
          <a:bodyPr>
            <a:normAutofit/>
          </a:bodyPr>
          <a:lstStyle/>
          <a:p>
            <a:r>
              <a:rPr lang="en-US" sz="4000" b="1" dirty="0"/>
              <a:t>The boiling point of a liquid is </a:t>
            </a:r>
            <a:r>
              <a:rPr lang="en-US" sz="4000" b="1" u="sng" dirty="0">
                <a:solidFill>
                  <a:srgbClr val="00B050"/>
                </a:solidFill>
              </a:rPr>
              <a:t>directly</a:t>
            </a:r>
            <a:r>
              <a:rPr lang="en-US" sz="4000" b="1" dirty="0"/>
              <a:t> proportional the </a:t>
            </a:r>
            <a:r>
              <a:rPr lang="en-US" sz="4000" b="1" dirty="0" err="1"/>
              <a:t>the</a:t>
            </a:r>
            <a:r>
              <a:rPr lang="en-US" sz="4000" b="1" dirty="0"/>
              <a:t> vapor pressure over the liquid.</a:t>
            </a:r>
          </a:p>
          <a:p>
            <a:r>
              <a:rPr lang="en-US" sz="4000" b="1" dirty="0"/>
              <a:t>Pressure cooker</a:t>
            </a:r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  <a:p>
            <a:pPr lvl="8"/>
            <a:r>
              <a:rPr lang="en-US" sz="4000" b="1" dirty="0"/>
              <a:t>Vacuum evaporator</a:t>
            </a:r>
          </a:p>
          <a:p>
            <a:endParaRPr lang="en-US" sz="4000" b="1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5999"/>
            <a:ext cx="4652554" cy="342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0" y="2895600"/>
            <a:ext cx="4087036" cy="370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827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Boiling point varies with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atmospheric pressure.</a:t>
            </a:r>
          </a:p>
        </p:txBody>
      </p:sp>
      <p:pic>
        <p:nvPicPr>
          <p:cNvPr id="4" name="Picture 8" descr="0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5" y="1456752"/>
            <a:ext cx="8949945" cy="402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4864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greater the pressure on the surface of the liquid, the more energy is required for particles to vaporize (the more energy required to boil).</a:t>
            </a:r>
          </a:p>
        </p:txBody>
      </p:sp>
    </p:spTree>
    <p:extLst>
      <p:ext uri="{BB962C8B-B14F-4D97-AF65-F5344CB8AC3E}">
        <p14:creationId xmlns:p14="http://schemas.microsoft.com/office/powerpoint/2010/main" val="1895781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023" y="304800"/>
            <a:ext cx="8229600" cy="4525963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Normal boiling point </a:t>
            </a:r>
            <a:r>
              <a:rPr lang="en-US" b="1" dirty="0"/>
              <a:t>is the temperature at which a liquid boils at normal atmospheric pressure (1 </a:t>
            </a:r>
            <a:r>
              <a:rPr lang="en-US" b="1" dirty="0" err="1"/>
              <a:t>atm</a:t>
            </a:r>
            <a:r>
              <a:rPr lang="en-US" b="1" dirty="0"/>
              <a:t>, 101.3 </a:t>
            </a:r>
            <a:r>
              <a:rPr lang="en-US" b="1" dirty="0" err="1"/>
              <a:t>kPa</a:t>
            </a:r>
            <a:r>
              <a:rPr lang="en-US" b="1" dirty="0"/>
              <a:t>, 760 mmHg).</a:t>
            </a:r>
          </a:p>
          <a:p>
            <a:r>
              <a:rPr lang="en-US" b="1" dirty="0"/>
              <a:t>The normal boiling point of water is equal to </a:t>
            </a:r>
            <a:r>
              <a:rPr lang="en-US" b="1" dirty="0">
                <a:solidFill>
                  <a:srgbClr val="FF0000"/>
                </a:solidFill>
              </a:rPr>
              <a:t>100 degrees Celsius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5257800" cy="349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080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oper Black" panose="0208090404030B020404" pitchFamily="18" charset="0"/>
              </a:rPr>
              <a:t>General Properties of </a:t>
            </a:r>
            <a:r>
              <a:rPr lang="en-US" sz="6000" dirty="0">
                <a:latin typeface="Cooper Black" panose="0208090404030B020404" pitchFamily="18" charset="0"/>
              </a:rPr>
              <a:t>SOLIDS</a:t>
            </a:r>
            <a:r>
              <a:rPr lang="en-US" sz="6600" dirty="0"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054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rgbClr val="FF0000"/>
                </a:solidFill>
              </a:rPr>
              <a:t>Definite shape, definite volume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rgbClr val="7030A0"/>
                </a:solidFill>
              </a:rPr>
              <a:t>Orderly arrangement of particles; particles have a fixed 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rgbClr val="00B050"/>
                </a:solidFill>
              </a:rPr>
              <a:t>Particles (atoms, ions, or molecules) are packed tightly together.  Solids are dense and not easily compressed.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>
                <a:solidFill>
                  <a:schemeClr val="accent1"/>
                </a:solidFill>
              </a:rPr>
              <a:t>Particles vibrate around a fixed point; particles do not flow</a:t>
            </a:r>
          </a:p>
        </p:txBody>
      </p:sp>
    </p:spTree>
    <p:extLst>
      <p:ext uri="{BB962C8B-B14F-4D97-AF65-F5344CB8AC3E}">
        <p14:creationId xmlns:p14="http://schemas.microsoft.com/office/powerpoint/2010/main" val="3749755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5334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When you heat a solid….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900" dirty="0"/>
          </a:p>
        </p:txBody>
      </p:sp>
      <p:sp>
        <p:nvSpPr>
          <p:cNvPr id="4" name="Rectangle 3"/>
          <p:cNvSpPr/>
          <p:nvPr/>
        </p:nvSpPr>
        <p:spPr>
          <a:xfrm>
            <a:off x="179614" y="2286000"/>
            <a:ext cx="2362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Particles vibrate more rapidly as KE increases.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30089" y="2286000"/>
            <a:ext cx="25146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Organization of particles breaks down.</a:t>
            </a:r>
          </a:p>
        </p:txBody>
      </p:sp>
      <p:sp>
        <p:nvSpPr>
          <p:cNvPr id="6" name="Rectangle 5"/>
          <p:cNvSpPr/>
          <p:nvPr/>
        </p:nvSpPr>
        <p:spPr>
          <a:xfrm>
            <a:off x="6733903" y="2286000"/>
            <a:ext cx="21336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Solid melts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2933700"/>
            <a:ext cx="762000" cy="15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15000" y="2948940"/>
            <a:ext cx="83820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104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endParaRPr lang="en-US" b="1" u="sng" dirty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Melting point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– temperature at which a solid changes into a liquid. </a:t>
            </a:r>
          </a:p>
          <a:p>
            <a:endParaRPr lang="en-US" dirty="0"/>
          </a:p>
          <a:p>
            <a:r>
              <a:rPr lang="en-US" b="1" u="sng" dirty="0">
                <a:solidFill>
                  <a:schemeClr val="accent1"/>
                </a:solidFill>
              </a:rPr>
              <a:t>Freezing point</a:t>
            </a:r>
            <a:r>
              <a:rPr lang="en-US" dirty="0"/>
              <a:t> – temperature at which a liquid changes into a </a:t>
            </a:r>
            <a:r>
              <a:rPr lang="en-US" dirty="0" err="1"/>
              <a:t>soid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The melting point and the freezing point of a substance are the same temperature.</a:t>
            </a:r>
          </a:p>
        </p:txBody>
      </p:sp>
    </p:spTree>
    <p:extLst>
      <p:ext uri="{BB962C8B-B14F-4D97-AF65-F5344CB8AC3E}">
        <p14:creationId xmlns:p14="http://schemas.microsoft.com/office/powerpoint/2010/main" val="2308424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63915"/>
            <a:ext cx="8077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Normal Freezing Point = Normal Melting Point</a:t>
            </a:r>
          </a:p>
          <a:p>
            <a:endParaRPr lang="en-US" sz="32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Temperature at which a solid and liquid are in equilibrium at 1 </a:t>
            </a:r>
            <a:r>
              <a:rPr lang="en-US" sz="3200" dirty="0" err="1"/>
              <a:t>atm</a:t>
            </a:r>
            <a:endParaRPr lang="en-US" sz="3200" dirty="0"/>
          </a:p>
          <a:p>
            <a:pPr lvl="1"/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Temperature at which the particles of the liquid and solid have the same </a:t>
            </a:r>
            <a:r>
              <a:rPr lang="en-US" sz="3200" b="1" u="sng" dirty="0">
                <a:solidFill>
                  <a:srgbClr val="00B050"/>
                </a:solidFill>
              </a:rPr>
              <a:t>kinetic energy</a:t>
            </a:r>
            <a:r>
              <a:rPr lang="en-US" sz="3200" dirty="0"/>
              <a:t>, therefore the energy lost during freezing is a loss of </a:t>
            </a:r>
            <a:r>
              <a:rPr lang="en-US" sz="3200" b="1" u="sng" dirty="0">
                <a:solidFill>
                  <a:srgbClr val="00B050"/>
                </a:solidFill>
              </a:rPr>
              <a:t>potential energy</a:t>
            </a:r>
            <a:r>
              <a:rPr lang="en-US" sz="3200" b="1" dirty="0"/>
              <a:t>.</a:t>
            </a:r>
            <a:r>
              <a:rPr lang="en-US" sz="3200" b="1" i="1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US" sz="3200" b="1" i="1" u="sng" dirty="0">
                <a:solidFill>
                  <a:srgbClr val="00B050"/>
                </a:solidFill>
              </a:rPr>
              <a:t>                                                      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					“stored energy”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				(associated with a phase 					change)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324600" y="5486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24600" y="4800600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07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/>
              <a:t>Beaker of ice and water at 0°C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2037"/>
            <a:ext cx="8229600" cy="4525963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600" dirty="0"/>
              <a:t>        Is the water freezing or is the ice melting?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99779"/>
            <a:ext cx="5029199" cy="466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019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673" y="228600"/>
            <a:ext cx="8229600" cy="4525963"/>
          </a:xfrm>
        </p:spPr>
        <p:txBody>
          <a:bodyPr/>
          <a:lstStyle/>
          <a:p>
            <a:r>
              <a:rPr lang="en-US" b="1" dirty="0"/>
              <a:t>Most solids are </a:t>
            </a:r>
            <a:r>
              <a:rPr lang="en-US" b="1" u="sng" dirty="0">
                <a:solidFill>
                  <a:srgbClr val="FF0000"/>
                </a:solidFill>
              </a:rPr>
              <a:t>crystalline</a:t>
            </a:r>
            <a:r>
              <a:rPr lang="en-US" b="1" dirty="0"/>
              <a:t>.</a:t>
            </a:r>
          </a:p>
          <a:p>
            <a:r>
              <a:rPr lang="en-US" b="1" dirty="0"/>
              <a:t>The smallest repeatable unit of a crystal is called the </a:t>
            </a:r>
            <a:r>
              <a:rPr lang="en-US" b="1" u="sng" dirty="0">
                <a:solidFill>
                  <a:srgbClr val="FF0000"/>
                </a:solidFill>
              </a:rPr>
              <a:t>unit cell</a:t>
            </a:r>
            <a:r>
              <a:rPr lang="en-US" b="1" dirty="0"/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841084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0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Gas Pressure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sz="3600" b="1" dirty="0"/>
              <a:t>Gases have pressure as a result of the force of gas particles “pushing” on an object.</a:t>
            </a:r>
          </a:p>
          <a:p>
            <a:endParaRPr lang="en-US" sz="3600" b="1" dirty="0"/>
          </a:p>
          <a:p>
            <a:endParaRPr lang="en-US" sz="3600" b="1" dirty="0"/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Vacuum</a:t>
            </a:r>
            <a:r>
              <a:rPr lang="en-US" sz="3600" b="1" dirty="0"/>
              <a:t> – empty space with no particles and therefore no pressure.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03093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011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</a:t>
            </a:r>
            <a:r>
              <a:rPr lang="en-US" sz="6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Unit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57200"/>
            <a:ext cx="42957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50326"/>
            <a:ext cx="289039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103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Crystal lattice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508697" cy="446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123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Crystals can be really big!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2.asntown.net/4/naicagiantcrys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27163"/>
            <a:ext cx="8991600" cy="52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77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Gypsum and selenite crystals in Chihuahua, Mexico</a:t>
            </a:r>
          </a:p>
        </p:txBody>
      </p:sp>
      <p:pic>
        <p:nvPicPr>
          <p:cNvPr id="1028" name="Picture 4" descr="http://www.messagetoeagle.com/wp-content/uploads/2017/02/naicacrystalcav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391"/>
            <a:ext cx="9159613" cy="59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91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24" y="228600"/>
            <a:ext cx="8077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These crystals took 600,000 years to form. The largest is 39 meters long.</a:t>
            </a:r>
          </a:p>
        </p:txBody>
      </p:sp>
      <p:pic>
        <p:nvPicPr>
          <p:cNvPr id="2050" name="Picture 2" descr="http://images.nationalgeographic.com/wpf/media-live/photos/000/272/cache/return-crystal-caves-26_27282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43000"/>
            <a:ext cx="9220200" cy="61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28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i.pinimg.com/736x/1e/3b/53/1e3b537d98a97ed6426407516ff1a21b--gems-and-minerals-crystals-miner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" y="274638"/>
            <a:ext cx="4264025" cy="570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0.etsystatic.com/000/0/5228964/il_fullxfull.350812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2" y="312738"/>
            <a:ext cx="4560096" cy="57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73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Crystals can be really small! These are caffeine crystals under a microscope.</a:t>
            </a:r>
          </a:p>
        </p:txBody>
      </p:sp>
      <p:pic>
        <p:nvPicPr>
          <p:cNvPr id="10242" name="Picture 2" descr="http://media-cache-ak0.pinimg.com/736x/4e/bd/19/4ebd1935d48d1479ffce52dcf8b74a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43012"/>
            <a:ext cx="70104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80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8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Solids that do not have a crystal structure are called </a:t>
            </a:r>
            <a:r>
              <a:rPr lang="en-US" b="1" u="sng" dirty="0">
                <a:solidFill>
                  <a:srgbClr val="FF0000"/>
                </a:solidFill>
              </a:rPr>
              <a:t>AMORPHOUS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    without form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1270363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624638" cy="511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013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Amorphous – without a regular crystal structure.</a:t>
            </a:r>
          </a:p>
        </p:txBody>
      </p:sp>
      <p:pic>
        <p:nvPicPr>
          <p:cNvPr id="5122" name="Picture 2" descr="http://www.orgoneproducts.eu/img/crystals/amb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4" y="1219200"/>
            <a:ext cx="7619172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568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-18256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Broadway" panose="04040905080B02020502" pitchFamily="82" charset="0"/>
              </a:rPr>
            </a:br>
            <a:r>
              <a:rPr 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  <a:t>Allotropes</a:t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Definition – Solid substances that exist in more than one form.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Allotropes of carbon – diamond, graphite, fullerenes (man-made)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Allotropes of oxygen – oxygen gas (O</a:t>
            </a:r>
            <a:r>
              <a:rPr lang="en-US" sz="3600" baseline="-25000" dirty="0">
                <a:latin typeface="Arial Black" panose="020B0A04020102020204" pitchFamily="34" charset="0"/>
              </a:rPr>
              <a:t>2</a:t>
            </a:r>
            <a:r>
              <a:rPr lang="en-US" sz="3600" dirty="0">
                <a:latin typeface="Arial Black" panose="020B0A04020102020204" pitchFamily="34" charset="0"/>
              </a:rPr>
              <a:t>) and ozone (O</a:t>
            </a:r>
            <a:r>
              <a:rPr lang="en-US" sz="3600" baseline="-25000" dirty="0">
                <a:latin typeface="Arial Black" panose="020B0A04020102020204" pitchFamily="34" charset="0"/>
              </a:rPr>
              <a:t>3</a:t>
            </a:r>
            <a:r>
              <a:rPr lang="en-US" sz="3600" dirty="0">
                <a:latin typeface="Arial Black" panose="020B0A04020102020204" pitchFamily="34" charset="0"/>
              </a:rPr>
              <a:t>)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Not many elements have allotropes – C, P, S, O, B, Sb</a:t>
            </a:r>
          </a:p>
        </p:txBody>
      </p:sp>
    </p:spTree>
    <p:extLst>
      <p:ext uri="{BB962C8B-B14F-4D97-AF65-F5344CB8AC3E}">
        <p14:creationId xmlns:p14="http://schemas.microsoft.com/office/powerpoint/2010/main" val="251973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Kinetic Energy and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                 When a substance is heated</a:t>
            </a:r>
          </a:p>
          <a:p>
            <a:pPr marL="0" indent="0">
              <a:buNone/>
            </a:pPr>
            <a:r>
              <a:rPr lang="en-US" dirty="0"/>
              <a:t>1.			    				     2.</a:t>
            </a:r>
          </a:p>
          <a:p>
            <a:pPr marL="0" indent="0">
              <a:buNone/>
            </a:pPr>
            <a:r>
              <a:rPr lang="en-US" b="1" u="sng" dirty="0"/>
              <a:t>Increase in the </a:t>
            </a:r>
            <a:r>
              <a:rPr lang="en-US" b="1" dirty="0"/>
              <a:t>		   or	          </a:t>
            </a:r>
            <a:r>
              <a:rPr lang="en-US" b="1" u="sng" dirty="0"/>
              <a:t>Increase in the </a:t>
            </a:r>
          </a:p>
          <a:p>
            <a:pPr marL="0" indent="0">
              <a:buNone/>
            </a:pPr>
            <a:r>
              <a:rPr lang="en-US" b="1" u="sng" dirty="0"/>
              <a:t>Potential energy</a:t>
            </a:r>
            <a:r>
              <a:rPr lang="en-US" b="1" dirty="0"/>
              <a:t>			 </a:t>
            </a:r>
            <a:r>
              <a:rPr lang="en-US" b="1" u="sng" dirty="0"/>
              <a:t>Kinetic energy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*Stored energy</a:t>
            </a:r>
            <a:r>
              <a:rPr lang="en-US" b="1" dirty="0"/>
              <a:t>			  </a:t>
            </a:r>
            <a:r>
              <a:rPr lang="en-US" b="1" dirty="0">
                <a:solidFill>
                  <a:srgbClr val="00B050"/>
                </a:solidFill>
              </a:rPr>
              <a:t>* Energy of motion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*Does not raise T	</a:t>
            </a:r>
            <a:r>
              <a:rPr lang="en-US" b="1" dirty="0"/>
              <a:t>		   </a:t>
            </a:r>
            <a:r>
              <a:rPr lang="en-US" b="1" dirty="0">
                <a:solidFill>
                  <a:srgbClr val="00B050"/>
                </a:solidFill>
              </a:rPr>
              <a:t>*Does raise 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*Results in phase change</a:t>
            </a:r>
            <a:r>
              <a:rPr lang="en-US" b="1" dirty="0"/>
              <a:t>    </a:t>
            </a:r>
            <a:r>
              <a:rPr lang="en-US" b="1" dirty="0">
                <a:solidFill>
                  <a:srgbClr val="00B050"/>
                </a:solidFill>
              </a:rPr>
              <a:t>*Results in T change</a:t>
            </a:r>
          </a:p>
          <a:p>
            <a:pPr marL="0" indent="0">
              <a:buNone/>
            </a:pPr>
            <a:r>
              <a:rPr lang="en-US" b="1" dirty="0">
                <a:latin typeface="Bernard MT Condensed" panose="02050806060905020404" pitchFamily="18" charset="0"/>
              </a:rPr>
              <a:t>Cannot increase PE and KE at the same time!!!!!!!!!!!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24400" y="2133600"/>
            <a:ext cx="1828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24200" y="2133600"/>
            <a:ext cx="1600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024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Allotropes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63" y="1447800"/>
            <a:ext cx="91855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7357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Fullerenes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20" y="4038600"/>
            <a:ext cx="390985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396501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21145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399"/>
            <a:ext cx="4572000" cy="241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863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4"/>
            <a:ext cx="8229600" cy="833846"/>
          </a:xfrm>
        </p:spPr>
        <p:txBody>
          <a:bodyPr/>
          <a:lstStyle/>
          <a:p>
            <a:r>
              <a:rPr lang="en-US" dirty="0"/>
              <a:t>Allotropes of Oxygen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38200"/>
            <a:ext cx="5613469" cy="397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11778"/>
            <a:ext cx="4867274" cy="174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148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Changes of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Phase changes that result from a </a:t>
            </a:r>
            <a:r>
              <a:rPr lang="en-US" sz="4800" b="1" u="sng" dirty="0">
                <a:solidFill>
                  <a:srgbClr val="FF0000"/>
                </a:solidFill>
              </a:rPr>
              <a:t>LOSS </a:t>
            </a:r>
            <a:r>
              <a:rPr lang="en-US" sz="4800" b="1" dirty="0"/>
              <a:t>of energy are </a:t>
            </a:r>
            <a:r>
              <a:rPr lang="en-US" sz="4800" b="1" u="sng" dirty="0">
                <a:solidFill>
                  <a:srgbClr val="FF0000"/>
                </a:solidFill>
              </a:rPr>
              <a:t>EXOTHERMIC</a:t>
            </a:r>
            <a:r>
              <a:rPr lang="en-US" sz="4800" b="1" dirty="0"/>
              <a:t>.</a:t>
            </a:r>
          </a:p>
          <a:p>
            <a:pPr lvl="1"/>
            <a:r>
              <a:rPr lang="en-US" sz="4800" b="1" dirty="0"/>
              <a:t>Freezing  (liquid to solid)</a:t>
            </a:r>
          </a:p>
          <a:p>
            <a:pPr lvl="1"/>
            <a:r>
              <a:rPr lang="en-US" sz="4800" b="1" dirty="0"/>
              <a:t>Condensation  (gas to liquid)</a:t>
            </a:r>
          </a:p>
          <a:p>
            <a:pPr lvl="1"/>
            <a:r>
              <a:rPr lang="en-US" sz="4800" b="1" dirty="0"/>
              <a:t>Deposition  (gas to solid)</a:t>
            </a:r>
          </a:p>
        </p:txBody>
      </p:sp>
    </p:spTree>
    <p:extLst>
      <p:ext uri="{BB962C8B-B14F-4D97-AF65-F5344CB8AC3E}">
        <p14:creationId xmlns:p14="http://schemas.microsoft.com/office/powerpoint/2010/main" val="2999698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/>
          <a:lstStyle/>
          <a:p>
            <a:r>
              <a:rPr lang="en-US" sz="4400" b="1" dirty="0"/>
              <a:t>Phase changes resulting from a </a:t>
            </a:r>
            <a:r>
              <a:rPr lang="en-US" sz="4400" b="1" u="sng" dirty="0">
                <a:solidFill>
                  <a:srgbClr val="FF0000"/>
                </a:solidFill>
              </a:rPr>
              <a:t>GAIN</a:t>
            </a:r>
            <a:r>
              <a:rPr lang="en-US" sz="4400" b="1" dirty="0"/>
              <a:t> of energy are called </a:t>
            </a:r>
            <a:r>
              <a:rPr lang="en-US" sz="4400" b="1" u="sng" dirty="0">
                <a:solidFill>
                  <a:srgbClr val="FF0000"/>
                </a:solidFill>
              </a:rPr>
              <a:t>ENDOTHERMIC</a:t>
            </a:r>
            <a:r>
              <a:rPr lang="en-US" sz="4400" b="1" dirty="0"/>
              <a:t> processes.</a:t>
            </a:r>
          </a:p>
          <a:p>
            <a:pPr lvl="1"/>
            <a:r>
              <a:rPr lang="en-US" sz="4400" b="1" dirty="0"/>
              <a:t>Melting   (solid  to liquid)</a:t>
            </a:r>
          </a:p>
          <a:p>
            <a:pPr lvl="1"/>
            <a:r>
              <a:rPr lang="en-US" sz="4400" b="1" dirty="0"/>
              <a:t>Vaporization  (liquid to gas)</a:t>
            </a:r>
          </a:p>
          <a:p>
            <a:pPr lvl="1"/>
            <a:r>
              <a:rPr lang="en-US" sz="4400" b="1" dirty="0"/>
              <a:t>Sublimation  (solid to gas)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663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Diagram of Water</a:t>
            </a:r>
          </a:p>
        </p:txBody>
      </p:sp>
      <p:pic>
        <p:nvPicPr>
          <p:cNvPr id="4" name="Picture 7" descr="0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603252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TEhUUExQVFhUWGBwYFhcYFyIcGRwbHB4aGRsZHh0aHigsGhomHx4YIzIiJSkrLi4uGiAzODMsNygvLi0BCgoKDg0OGxAQGywmICQsLCwsLC8sLywvNCwsLywsLCwsNCwsLCwsLCwsLCwsLCwsLCwsLCwsLCwsLCwsLCwsLP/AABEIAI0BZQMBIgACEQEDEQH/xAAbAAACAwEBAQAAAAAAAAAAAAAABgQFBwMBAv/EAE0QAAIBAgMEAwoLBAkDBQEAAAECAwARBBIhBQYTMSJBUQcyM1JhcXKTsdMUFRYXIzRCdIGRlFRzsrMkU2KCocHD0dKi4fBjg4SSwkP/xAAZAQEBAQEBAQAAAAAAAAAAAAAAAQIDBAX/xAApEQACAQMEAQMFAAMAAAAAAAAAAQIDEVESEyExBBQzQSIygbHRYZHw/9oADAMBAAIRAxEAPwDcaKKKAKKKrtv4IzRFFVGNwbOSF08oBsfLagLGikjZ21JMM+Vy+RWCyxSNmaMMbLKjm5aLzkiwPelStO9AFFFFAQNubS+DwmWwNmRbFsq9NlS5axyqL3JtyFRMFvDGVJleFbB2HDl4q5IwpdiwUAEZhp5anbWwHHjyZivSRgwANijK40OhF1GlQMXu9xUVZZWbLIHBVVS4tZoyALFGFway7l4Orbx4cFgXIyKWJKMAQpVWKkr0srMoNr2JANePvLhwLl2HfZlMb50C2LM65bxqAykswAswN9RVNtDc05pZY5TxHEii6re0skcpu5FzkKDKDoALW66nPutdnk47iWUMszhV6SsEXKBbokBFAPnve9ORwS5d5MOufpscjFWKxuwBGraqpuFGpPIAjtFcvlRDxJFuVWJgHkcFUsYjPmRrWcZeeo7ey8fHboxyRiLOQl5DYqrC0nPRgRmX7LEG2vbXjboo1w0rkNlvYAHMsJgzA+bK1uor2G1PqHBOfeXDhblnvcrl4T8QEAObplzDokNqORvVpFIGUMpBVgCCORB1Bqnh3f6ZkeVnkbNmawAIZBGAAOQAF/OT+FrgsOI40jBJCKqgnmcoAv8A4VVcHaiiiqQKKKUd4dsOztHGzrGrCM8PwsshHg0P2QL6sCNb6qFJoBuopa2DsN45FkeKJTrqGLyajrYrqe3U/jTLQBRSZtzCSQytNYxKzeGhc6X0BljIsy+UhgOZsNRf7A2k0yMJABLGcsgHenQEOt/ssDfyG46qgLSiiiqAooooBe3h3nGGkyERWERlJknEWgJFlzKczado6qkSbywAHUhghazKQoYJxeGXsQJAupW5IGtq92psbiSGUSmP6Pht0FYZblr9MGx1Pkqn+IsKf6OuKGQ3yxZ0L5+FwM1+Zstzbt15aVnkpYxb0xZmD9ABiotdixzIq2VVublgB13rs29GFAB4hta56DnJ0jH0wF+j6asvStqpHUajrunGHD8R7hw9tOYdHty5XQD8TVZtXdeXM6wE5Z78Vyy6Bp5JyCpW4A4jgFbk3sbWzUuxwOlFFFaIFFFFAFFFQNt7R4EWYLmckJGt7ZnbkL9QGpJ7AaAn0UiYfBS4piT9PlNnklYrCGHNY4wCDl5E28hYkGzjsvDcOJEIUZRayd7z6tBQEqiiigCiiigCiiigCiiigCiiigEvfkfSN5cHPfy2K29p/M034Q9BPRHspR358Ifuc/tSm3B+DT0R7BUB2oooqgKKKKAKKRcFv4z4oR8JeC0nDDXOcEmwJ6rctKeq3OnKHZE7hRRRWChRRRQBRRRQBSPsDXFR31+kxZ/HiML/AJFh+NPFI2731qP08Z/MqAeaKKKoIu1VBglBFwY3BH900t7luTK5JuTh8OT5/pdaZdpeBk9BvYaWNyfCN92w/wDq1CjhXFsUgYIXUOeS5hmP4V2rJMZsfEYjFtLEjury5op+SgK3fAnqAGnbYWvcV1pwUnZuxluxrdLW+e8jYQRiNQzyE2zd6ALdnXrTIKrtt7DhxSBZlJsbqQbMPMakHFSWroP/AAUmy8XNtHDsG4cUTZo5bDO7dTBc4yqtush+Z0Fr1y3A7nmH2YGZPpJnuDKw1CXuEUfZHK/afwAvV+D4CBRcRxAhRfUlnYADtZixqXj9oxwhDKwQO6xqTyzNfKL9Vzp5yKzK2ptFVyVRRUDb07x4eV4+/VCV84HP8OdEruwJ9FZv3N9rTy4hlaWSVChZ85LZGvpYnlfXTyUwb/76x7LijlkRpOJJkCqQDaxJbXssPzrVWDpy0sidyg7pG1pUxCRrK0aBA3QaxzEtzt5hb8adN2ppHwsLTX4hQFrixPlI6iRY/jXHdmBWgWYkO89pXcqRcsNAAwBCqtlAIvYa6k1c1XUUoKNhbkKXd6vCYX94/wDKk/3NMVLu9XhML+8f+U9cykrdD6lhz2xqT5zqT+JvVxVPuh9Sw37pfZVxRAKKKKAKKKKAKKKKAKKKKAKKKKATN+fCH7nP7Uptwfg09EewUpb8+EP3Of2pTbg/Bp6I9gqAq94d5ocJlEmZmbkqC5t26kaVZbPxqTRrLGbo4uD/AOdfVSzv5u9xkOIV8jwxseVwwUFreQ8/zrt3NNpwT7PhbDklQMrhu+WS93Bt5TceQiur0aFbsnNxooorLcRvBixtErxHBEwQQ/ZKk2Onm1vSnTc72+A3Yvt48DgtnkY+SNrCVM5DHKmc5eJl67EjTy6U4YedXVXRgysAVYG4IOoIPZVZvXu/Hj8M+GlZ1RypYoQG6LK+hII6uyjdfZUeEgGGiBCxEgAsW0OoNyevs5XvXNybfJbFvRRVFh97cM8/wdXOe+UG3RJ7Ae2qot9Avay7BbzYs49ULnWYIYbaZSbHq0sNb+StA3g2zFg8PJiJmypGLntJ6lHaxNgBVR3PdpDG4OLGvFGsspluVUXCiV0Vc1rmyqov12rdOaje6uRoaKhbS2vDh7caRUzcr9f/AGqbSRv3u9LiJo3hyMwWxjZgNL99r1a+ypTjFytJ2QfQ6xSBgGUgqRcEG4IPIg9lJG731qP08Z/Mpn3d2ecPhooWILItiRyvzIHkF7fhSxu99aj9PGfzKxLvgqHmiiigI20vAyeg3sNLG5PhG+7Yf/Vpn2l4GT0G9hpY3J8I33bD/wCrUBT7V3qnxG1W2dDC8mFXImJljFmQ6s4zk2CkFVP2rZra1oyqFAAsFAsByAA9gpI312q+CMcWFCQiUs7uFGrE6nykkkknU3FTN3FfHwJLimzJcgQqMsbZSVzPreS9j0T0P7JsDW3SkoKeRdXsU++28O0mkhj2SqPHK3Dacx5lV+dwxOVkCg3bKQCLXvpT1srDPHEiSSNK4HTkYAFm6zYAAC/IDkKQX21jcRtqPBiIwYOAs7sp0lyKCozDQAM0d4xrbn2Uzb4bynBqgRA7yHQE2AAt2eeswi5OyD4F7fTdebH7Rw7Rz/RYQpJJEw6AYsCLEc5CoJN+Qy8s1X3dF3bfaGBkw0bKrsyEM17DK6knTn0b103GxYlwxkseI0jmYnre/V/ZC5QB1AAdVMVHFp2YuUO4ySLgYVmmaaRAUd2ADZlYqVNueUgrfmbXqj3g3uhfaC7KYODJkLsBmDKQWMVl1XNYAk6ZS2oqRtHeaHBYqZLO4crI4UaRsVAY89bjI1h1knW9Wuy9h4aOabHCzS4jK3Fa3RTKoVEP2UNgfKT5gK4SUU2uxdXLmOFVvlULfnYW9lZRt7bMqbXw8eOwCTZb/B5wzcJUJu82XI3TAC3BJy5RqL3rVY8XGzZQ6FudgwJt22r7ZQSCQLi9u0dtqy+ShBMrqGRgykXDKbgjtBHOvukrf3ZZjgaTDB0zN9MsZIVlIN2KDTNfLdgL9uldO5nxeBJnz8PP9Fnve1hmtf7N+X411VP6NdzN+bDjS7vV4TC/vH/lPULulb8JsvD58ueaS6wrY5cwHfMfFGml7nq7R9bTZymzzKbyHvzyu3BbMbDlreuRS13Q+pYb90vsq4qn3Q+pYb90vsq4qoBRRRQBRRRQBRRRQBRRRQBRRRQCZvz4Q/c5/alNuD8Gnoj2ClLfnwh+5z+1KbcH4NPRHsFQBi8OJI3ja+V1Km3OzCxqn3W3bw2A4kWGiEYOVibksw1tdmJLWObzXq+qNitCj9hsfM2ntynzA0ZTpicQsaM7sFRAWZibAAC5J8gFJ/c23pG0vhU+VQExBSLQZhHkS1zz1OY/jbqpymtlOa1rG9+Vuu/kqFsfZcUK3iijiZwDJkQLmNubWAufKafJCwqNiuiRJ1DR/RPX+B182apNeMtxY8jzqsHtZ9szdBUx9vhCkRFZ+Fb6SxLBL+S6nXydV6ecG1roeaaa8yp70+Xsv2qaScPu5jl26+NMsPweSPh8PMxfhqqjllADZ7NzPNq1GpKK4+Q0mOG2cJHNHwpEV1dguVhcdp59eXNrX3srZsWGiEMCCONSxVF5DMxc27BmJNuq9ffOXyIv+Lf5gD/qqRWAfMl7G1r20ubC/Vc9QrP+5zgMf8MxuJ2gozSLEsLIwMfDBkJVOsKOjzAJvfrp5xhuAg5vp5l+0fy085FSALaCnyU9pG3e+tR+njP5lPNI2731qP08Z/MoQeaKKKoI20vAyeg3sNLG5PhG+7Yf/Vpn2l4GT0G9hpY3J8I33bD/AOrUAy7R2bFOuWaNXANwGF7HydlKG3N9Bh3fDQRACMZOJ9lCdLhAOkF52uL26udPVK+0tyIJsRxmZxcgugIysR26XAPX/lXam4X+vojv8F9szBrFEqJqAL3PNiekzE9bMSST2mom39gRYtQsoPRN1ZTYj/tVoBXtc02uUUh7J2ZHhohFECFF+ZuSTqST1k1MBrOu6vjdoHhYTBIck3h5YyTKiFlQ6DvF6Xfa9fKxrQoYwqhRoAAB5hpUvdgVt4dyExM5mErR5gBIAt81gF0JPR0AHXypik2fE0PAdFeLKEKMMylQLWIPOpVFalOUkk30Swg7B7l0GCxcuIws0kQdAqIAGya3cXkDZlNl0Oo117KLaezsZ8YE5ZGl4gMcoBC5c2hvyC5erzitborVKptt2+Q1cK8Y21Ogr2l3f3Byy4RlhBJzAso5sovceXWxt5KzFXaRWfU8EeNnKuqyYeAWKkBkeV118hCIbeeQ9a18b0C0mEA5CR/5T1XdzTZ80SSmRGjRiuRG0NwDmax5A6flVlvV4TC/vH/lPScFGTSdwnclbofUsN+6X2VcVT7ofUsN+6X2VcVlAKKKKAKKKKAKKKKAKKKKAKKKKAS9+u/b7nP7UpLg7omPCqLwaAf/AMj2fvKdN+u/b7niPalZDF3o8wr1eLTjK+pHm8mco2sxt+cbH9sHqj7yj5xcf2weqPvKVKK9mxTweTenkam7omOOhOHt+5PvK9+cbH9sHqj7ylSimxTwN6eRr+cbH9sHqj7yj5xsf2weqPvKVKKbFPA3p5Gr5xMde98Pft4J95R84uO53w/qj7ylWimxTwN6eRr+cXH9sHqj7yj5xsf2weqPvKVKKbFPA3p5Gr5xMdzvh7/uj7yvfnGx/bB6o+8pUopsU8Denka/nGx/bB6o+8pg3FxLSNhZHtmf4SzWFhcvc2HUKzStF7nPLB+jiP468vlU4xSsj0+NOUm7s0uiiivGesjbS8DJ6Dew1kuN3jnwksfAMYz4aHNnQtyL2tZhbma1raXgZPQb2GsQ3q8LD91j9rV1oRUqiTOVaTUG0WfzjY/tg9UfeUfONj+2D1R95SpVtsvZcEuGxM0uK4UsN+HF0bP0QwJDAs4ZiVAQjUdde6dOlBXaPHCdSbsmWvzjY/tg9UfeV1g7oOPbrg7PBHmf/cpOFfaORW9ingka0r8sYot9sbHLLJmhLyEZiYjoEFlQdPvR0j52Y9dq7/ONj+2D1R95SoTRTYp4Eq078Ma/nGx/bB6o+8o+cbH9sHqj7ylZImYOyozLGA0jKpIQHQFiO9Gh59h7K+aio0n8E3amRr+cbH9sHqj7yj5xsf2weqPvKU1a/wD526g+Yjrr2rs08DdqZGv5xsf2weqPvKPnGx/bB6o+8pUq53chwLCf4a8iEKDFkLDtuRlHSe9rKdPJzrE6dOKvpNQnUk7aiy+cbH9sHqj7yu+yd6sTi8XAk5jKrnYZEKm+QjmWOmppKgLZVzd9YZrcr21/xq63O+vQ+aT+E1mrRgoNpFpVZuaTZsO6H1LDful9lXFU+6H1LDful9lXFfOR9AKKKKAKKKKAKKKKAq8ftCVZRFFEjnJnJeUoAL5bC0bX/wAKh4Lbk01+FHhJLc8mMLWvy5Q1LcXxn/x//wB1Q7O3bxMXCYFM0SxrlM7srhDrqY/ohqTlAIOgPIVl3uXgt22niQGJhwwCd/8A0o9HQHX6DTQg/jX2Mfis2XgYfMACV+FG9jcA24HK4P5Uty7n4ho3UmIuyKDJxXu1oREYyMneFgDmuToNLgVJm3WnYsQUVWK/QrISuVTIcmZ4m6N2V7FCLgjTQ1LsvB97d2XjMQxPCgW8MkXh2Pf5el4EcrcqT17mmNAAvh9P/Ub3dPW72wZ4Jy8kgdTHlYly7kjhhfsLYDK3MtzuAtyKgY7djEvEyKYlY83Er5mfK4ExzRsFa5BsFuLaNoLdIVZw+05zpxn9wq/Nrje3D+sb3deP3OMYASWw4A1JMjWA7fB06DdeQkFmXpsWmAdzmHHWVVvYXATMltBrbka4YzdSZ4zGWQ3QoHLtcKUdOFly2KG6kkm/kJArfqq2f1/DHp6WP2J7dz3FhghfDZmBKrxWuQLXIHD1AuPzFdPm1xvbh/WN7un3auwGkeJ1WO6Q8MoXYAjPExTMB3hCML26xpzqNDus5KmVlYAoCudyAimQtGL8x0kXXvggv2VfU1s/r+D09LH7/ol/Nrje3D+sb3dUm8W782CaJZuGeKHK5GJ7woDe6jxx+RrYd2tjthgQxBukQazM15FUiRzm8Y215m2tJPdl8Lg/QxHtw9dqNepKaTf6OVWjCMG0jP6KKK+geEKKKKAKKKKAK0Xuc8sH6OI/jrOq0Xuc8sH6OI/jrx+Z9qPX4nbNLooorwHtI20vAyeg3sNYhvV4WH7rH7Wrb9peBk9BvYaxDerwsP3WP2tXfxvdRx8j22U9eEV7VricJhBgopUxDNi2YCSG4sOeYFbXRVGoa+vluLfRlNRaWTwRg5X/AMFVRRRWzB4zAC5IA7TXiMCLggjtFWW720Ew+Kimkj4qITdRa4uCAygkAsD2nt67V7vHtFMRipZo4zEj2spABJAsXYKSAx855Csanr024yb0rTe/OCFFiZFWREkZUlXLKoOjqL6HTynlbQkcq5EX0r2vCbamtWS5M3bJaJiMS5NpsQ6IikrGWKoMwRTkXQaNz1Ot712+IsV+y4n1D/8AGrrcKZhDtBoyQ2TDWKk3tnlvqoJ5X1FOWE27NErAgsCX4RKyPmP0OVQxALLZpLkjmp1sK8FTynTk4pKyPbDx1OOpt3ZmfxFiv2XE+of/AI0fEWK/ZcT6h/8AjWiNtvEho14qhFkbPIYJLJ4cBJBn6dwENxlFwDyZRXdNv4sPCpitxMjOGVubFA8a63GQEnkerqBrPrZYX/fk16SOWZp8RYr9lxPqH/41Zbs7LxEWLjkfD4hUUPc8CQ2upA5L21omytu4h8LLKyrxEtbLG2QXC5jbNmcJckiytpawOtQ8XvRiEZQoWRbHXgOubSXKy3e9rrGOVjmNj0hbM/LlKNmlyaj40Yu6LLdvaSxYWCN0xAdY1DD4NMbEDUaR1ZfHcfi4j9LN7uqrEYrEthsQrECVWRVdI2W4dYmawzk3GZxcN1dorlhts4p3VBw7l1VzwX+ivxMyG79JrKvSvbW9iGWvNqR3sXXx3H4uI/Sze7o+O4/FxH6Wb3dU+ydp4xjAZeHlkEZdVhdSvESRiLmQ2ylF5j7XmqPjd4sTx3ijVLZwiloWOX6WFCTZ+kCjyMD0e9B5Xu1IWGD47j8XEfpZvd0fHcfi4j9LN7uqF9r4kyRIxC/SopAia8gErq7g5iEWyrcG/fc9RThVTuLHHB4pZUV0N1YXBIIP5MAQfIRRUHdj6tH/AHv4mryqiHkh/phtz+Dm3/3pewu1MbIFOVg2bKXMTZQGkwwaynLeytLqy6W5tlJLDI1sYT2Ycn/rqvTe4ZULQSDOqyAZlNo2SSTObHmBG/RF9bdtxhlRHm2ti1DWVjIsb8NOCSJSvFAYsNEN1j0HPNyOYW6R47EvhC5LK4niAZUNzHxYs5ylFNspcE5RoD56+xveNM0Ei6jMW0VVOSzZiB4w52F1bXlfvh96VZZCY2UxqzlSQGyquYXB5EgHydhNPyUpRtHHQ4eIWZyUiLuyHMhZZbrYKxPSSMEkE9Pyi15jsdiVGHyRgmVQJBlJyP0GJP8AZCCUWP2sg665T71hWI4EpAL6jXoxvw3ay3+1yBtex8l+m194+BI6lCwQISRoFBDszMxNgOjbUAXIudadfIKBN5cUSFbMhZWZD8HYsxCiyZcosM5IPO3LNc5qsvjLGMSoGVywDgxErEDNGgKtoJc0Rka9yBlubcjM2vt3gz5DFnJVBHlUlsz8ZmBIBsuWG+g51wO+C62gl1ClARZmvw79G17LnFyuYjK1wNLr27YGeilra+8rpDFLFGHEqM+rDTKAbaHXs510begBlVomBz8OSxByEyCJTpzBY3ubaA8yLVrUiWGGsv7svhcH6GI9uHp82JtfjjWNo+gkigkG6SZsp05Hotp5qRu7HA5fCOEdkVZwzKhZVuYLZiBZb2Nr9hrtQaVRM41leDM8or5VweRB81fVfWPmBRRRQBRRRQBWi9znlg/RxH8dZ1Wi9znlg/RxH8dePzPtR6/E7ZpdFFFeA9pG2l4GT0G9hrEN6vCw/dY/a1bftLwMnoN7DWIb1eFh+6x+1q7+N7qOPke2ynooor6h80KsfiHE/BfhfD+g7cwzZb2z5fEv13v12trVdU745xHwf4LxW4F75LDle+XNa+S/VfyctKxPXxpNw086iDRRRWzAV9RSFWV1tmRlYXAIupBFweY0r5oo1fhlTtyPPcz2lw22hO4LE8BiEAF2d59ANANWpyG+EakiVGXLnzHSwyGQFe+6bDIb5b8x20mdykx/05pioiAw+ZnNkuGmNix0uCV08o7aeZBs8nOWg6SmTvxZgSwLlb2bVnGYjmSK+PXVqjsfUo8wVzrHvEhheXhuMjBWTQm7ZbaqSuXpC5vYWN+VRTvagUvw3ZcpfolTlRUidmJzWa3EHek36qlK2CCGPiRZSBKfpelYWKyZi19LLZr6WFq9hw+CKdHglGUr3wsVcAEXvrmCDz5a5cnQ5YnedE5xyWLlIzdQJCpYNa7dG2Ru+tfqr42pvIYxA0cLOs0fEBuAQM0QCkEjU8T8CNa6Qw4GRrI0LPJ0xkk6R1a7Lla41L3y2vdu011xMmD0V3hHwey2LgZL2yqRfTULYHrA7Kc5Bwj3qjLomRwzEKw6PQJkaEXs3S6atqt7DU11x28ccTOhViyGxGg0slmuxHRJdVv237K+oo8G0oCmIyjp5VcX1PFDFQelq2cXBtmuOdfU6YSWRwxiaXoI1nAcZWMiLobghgWHXceSnIIab3R2LmOQRqOnJ0cqnpaWDXPekXAI1FSsNt4PIkXBlV2LXBy9AKEbMSG1BDpyudfJUHC4PZ6O7iSHvQxUyAqq6jNYm1jnOp8fy1Mw8uChzMskKmPRmMguufKLMSbi+VRr4oHVTkcF1RVfLtvDK2RsRCG06JkW+traX8o/MVJgxsbsyJIjMhs6hgSp8oHLr/I1ohC3Y+rR/wB7+Jq8r3dj6tH/AHv4mryougzyQXxhB5HDn+Oq7B4rZ2HSNFaEKLqH0t0YySzN1AoD0uRBqbjZQmKzMJMpgK5kjZtc97XRTY27aX12DBZgZsUcwsxOHa56Dxm54WpKvzPWPwqO5S4gk2ce9GH6HSsFGmqLytzvwxb0PJRN8W5CrjDZCpkOYLky5TcknS2XNoeq/VeuGJw0DHMGxCsGZ1IgfRmeOS9jHqAY107CarsdsaJlYpLiA7I4ucO4zM4e7MRFqt3ZgtiA1iBpanILx8ZgXdFPCJJJS4HfM9mGvJi+W9+sr1kV7jcZgXu0hgc3C9K12NmIAvz6OfyWzdV6gD4Ml+JLMXkZXYtCyljG6PoOGNBZFNuq3Wb1TbNm2XFbLiwbaDS3RCSRgGyakCRte21WzfSJdLsbxJhcQ2UiJ3yqxU2LBRqO24GfqOmfy1DWbZrag4Y5yqgjL0jYMtu3RAQR1Jf7OlZsvbuAguFxt0ykLGR0QTYlrhLkkjrOlz+Ffs7F4BY0E2NDssQiNhYZQjx5RZBe3Ec3OvKmmWBqjkajisCyxqTCVU5Y1sLA2A0FtBZl15dJe0V6WwMhLngMVJYsQNMtnLa9Q0bN+NKER2auW2OsQ2YsqBTYZBYEJdTZRcg63Pkt9cXZ2RlXHsuYMt1UCyOuVgFyZVJ0JYDmBTTPA1RyOUe08JGbLJEpW0RtbQLeyG3ILm5dWby0u90reafCcGOAqrTCQmQjMVyGMdEHS5z8ze1uRqJj8RsuXLfFjQyX6N7rKwdhqmmoFj2Xpf7pO14cQ+F4M3GyLPna1rZmhKg6DqBA9Gu1GDlNKS4OVWaUG4sUXuztIxLSObu575j5T/lyooor6qSSsj5rbfLCiiiqQKKKKAK0Xuc8sH6OI/jrOq0judxkfAx18Kd/7rMtj/1L+dePzPtR6/E7ZpFFFFeA9pG2l4GT0G9hrEN6vCw/dY/a1bjjkLROBqSjADykGsO3pF3wzfZbDJlPba9/4h+ddvG91HHyPbZUxoWYKoLMxsqqCWJ7ABzrxlIJBBBBIIIsQRoQQeRr6gmZHV0Yo6HMrDmDqL6+QkeYmuuFiM86K0lmmlAaR9dXbVj2kk6DQXIGlfSbad31Y+ekmrLsj10OGkEYlMb8ItkEmXoFhfS/4EX5XFudW29+wBgp1iWXihkz6gBl1Is1tLHmPMeyq47QlMAw5kbgh84j0te9+drkXubE2vUU3JJwNOKi2pEavmRrAnsFTdkCAzoMUZBBrnKXvexy3y6hb9a68uq5qNOEzOEzGPMwjLjpFLnKWHaRb/MCtavq0mdPGobt5dwjhMJ8I+EZ2QrxVKgKczBOhbUWJHMte3VShgZVDkzQmRAejGsvDDeVnCkgf2VA8/VUjEbRmkjSKSaR4071GYkC3L0rdWa9uquWFiV3VWkWJWNjIwJVdCdQvaQB+NclCSg9b/0dXKLktCNI3Y2s2Pgnw0WHiwohOHZAj51sZCx04a8uH2a3/Gr+XdNWV7yniPkYsFsMyyvNeysDlLORa/Ic760idzMSNHjhH4Qph7AHKbZps1iSpvlvbVerVeYacFsLEmVWlaQA2VyJyDw1fFMq6OTe0kPWT0Tcm1z8ytFKbSR76Um4pslpuWBcCawK2IyaFtNW6XSGg59MdTiwt1XdI6AzsRoWBW5LASKLMxJCgPyNz0RdjreH8U4tUAzyt0f2ggiYxxjiEk6xhxISguOkLKeVcnwmLV7ScZ0ebUJNlZhlxDWBEgCx+D/q+QFidTyssHQt8HuwiYgTK5OXKSv9tYhCD31gMoGmW9+u2le4nd5jcCcqvFMirkGhdmdlLKQzXZtLEchfNVRh9iYxI2IkJlfNxCJDZr8LkLgByFkGYZTc8x1SsLsrFGxd2uoTIrSEgWmZ2zLnbMRHk5s3KwJ51fwCy2Nu8sCxqHLcNla+UC+WFcOBp5AD56j4vdUOHBmde/MLKAHiaSQSs2b7RDgWuOVwb3rhwZ0wjAiYOZIRbj53N3iWQq1+grdK2ugN7LyHCTZeLyMQ8g0UIhlJbJxpGZCRIt5OHwhmz9RGbrNITI9z41lzq1kDKypblZo2I1a2U5ANADrzOldfk6wIZZ7FHZ4bxg5c/EzhtQXvxGtqLWHM3vUts3G37+Q3jyk8W1hbkv0msl/GGvPiCu2HwuOACm+uU34vehTLcHM7HMQYtAWGh6RtrPwUmw7pRohRXaxSRNQCbSJHHfykBB+dSdi7vLh5HcOWzZgoN9AzFyCSxvqeoL5QTrVVg9n4uOZGzO6qq85SQfo7OhLSasZbkHJyt0hbLTdeqkRlZux9Wj/vfxNXle7sfVo/738TV5VXRGWtFFFUBRRRQFdtzZfHQZWySIc0b2vZrEWI61IJBHl6iAazvam54aQs8WIgZjduAvFiY9bDKrFbntVb87VqtFWMnF3TI4qSszH/AJFx+Pjf0ze5o+Rcfj439M3ua2Cium9UyY2YYMf+Rcfj439M3uaPkXH4+N/TN7mtgopvVMjZhgx/5Fx+Pjf0ze5o+Rcfj439M3ua2Cim9UyNmGDH/kXH4+N/TN7mj5Fx+Pjf0ze5rYKKb1TI2YYMf+Rcfj439M3uaPkXH4+N/TN7mtgopvVMjZhgx/5Fx+Pjf0ze5o+Rcfj439M3ua2Cim9UyNmGDI8NuXHmH0eLn/sPHwkPpM6pceS+vYeVaHu/shos0kpUyuACF7xFF7ItwL8yS1hc9QAAFzRXOUnJ3bNxioqyQUUUVChSPvHupmBURGaAsXVVIEsLG9ylyMyanS9xcizA2DxRQGPfIyPx8b+mb3NeNuTGRYtjSDzHwVvc1sVFdd6pk57UMGPfIuO5OfG3PM/Bmv8Anwa9+Rcfj439M3ua2CipvTyNqGDH/kXH4+N/TN7mj5Fx+Pjf0ze5rYKKu9UyNmGDH/kXH4+N/TN7mj5Fx+Pjf0ze5rYKKb1TI2YYMeG5Ud758aD5MM4/0fPXvyMT+sx36d/dVsFFZdST+S7ccGP/ACMT+sx36d/dUfIxP6zHfp391WwUVNci6ImP/IxP6zHfp391V3sbcsMAhidIr3eSY3mfl0VF/olPWeiRrZbnMNFoqSbl2VJLorPk9hf2eH1Y/wBqPk7hf2eH1Y/2qzorNkW5WfJ3C/s8Pqx/tR8ncL+zw+rH+1WdFLIXKz5O4X9nh9WP9qPk7hf2eH1Y/wBqs6KWQuc8PAsahEUKqiwVRYAdgA5V5XWiqD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1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s://image.slidesharecdn.com/phasediagramnotes-110411081943-phpapp02/95/phase-diagram-notes-2-728.jpg?cb=1302510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199" y="-914400"/>
            <a:ext cx="10566398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02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static3.businessinsider.com/image/52f146b46da811477f5a7629/the-us-and-canada-were-embarrassing-other-countries-in-womens-hockey-so-the-rules-were-chang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4720" cy="701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457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zamboni.com/wp-content/gallery/552/img_3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5399"/>
            <a:ext cx="10206038" cy="680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35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http://pages.uoregon.edu/ch111/images/ska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3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 Kelvin temperature scale reflects the relationship between </a:t>
            </a:r>
            <a:r>
              <a:rPr lang="en-US" b="1" u="sng" dirty="0">
                <a:solidFill>
                  <a:srgbClr val="0070C0"/>
                </a:solidFill>
              </a:rPr>
              <a:t>temperature</a:t>
            </a:r>
            <a:r>
              <a:rPr lang="en-US" u="sng" dirty="0">
                <a:solidFill>
                  <a:srgbClr val="0070C0"/>
                </a:solidFill>
              </a:rPr>
              <a:t> </a:t>
            </a:r>
            <a:r>
              <a:rPr lang="en-US" dirty="0"/>
              <a:t>and </a:t>
            </a:r>
            <a:r>
              <a:rPr lang="en-US" b="1" u="sng" dirty="0">
                <a:solidFill>
                  <a:srgbClr val="0070C0"/>
                </a:solidFill>
              </a:rPr>
              <a:t>kinetic energy</a:t>
            </a:r>
            <a:r>
              <a:rPr lang="en-US" b="1" u="sng" dirty="0"/>
              <a:t>.</a:t>
            </a:r>
            <a:endParaRPr lang="en-US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2973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Kelvin temperature of a substance is directly proportional to </a:t>
            </a:r>
            <a:r>
              <a:rPr lang="en-US" b="1" dirty="0">
                <a:solidFill>
                  <a:srgbClr val="FF0000"/>
                </a:solidFill>
              </a:rPr>
              <a:t>the average kinetic energy of the substance</a:t>
            </a:r>
            <a:r>
              <a:rPr lang="en-US" dirty="0"/>
              <a:t>.   </a:t>
            </a:r>
          </a:p>
          <a:p>
            <a:pPr marL="0" indent="0">
              <a:buNone/>
            </a:pPr>
            <a:r>
              <a:rPr lang="en-US" dirty="0"/>
              <a:t>            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057400" y="4114800"/>
            <a:ext cx="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7400" y="59436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57400" y="4267200"/>
            <a:ext cx="22098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7757" y="4343400"/>
            <a:ext cx="165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Kinetic</a:t>
            </a:r>
          </a:p>
          <a:p>
            <a:r>
              <a:rPr lang="en-US" b="1" dirty="0"/>
              <a:t>Energy</a:t>
            </a:r>
          </a:p>
          <a:p>
            <a:r>
              <a:rPr lang="en-US" b="1" dirty="0"/>
              <a:t>(kilojoules)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7843" y="6172200"/>
            <a:ext cx="269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Temperature (Kelvin</a:t>
            </a:r>
            <a:r>
              <a:rPr lang="en-US" dirty="0"/>
              <a:t>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667000" y="5867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6600" y="5867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45843" y="58674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981200" y="5410200"/>
            <a:ext cx="176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981200" y="4876800"/>
            <a:ext cx="176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981200" y="4343400"/>
            <a:ext cx="1763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326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Triple point – the only T and P where all three states can exist in equilibrium with one another.</a:t>
            </a:r>
          </a:p>
        </p:txBody>
      </p:sp>
      <p:pic>
        <p:nvPicPr>
          <p:cNvPr id="4" name="Picture 8" descr="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283342" cy="44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40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Critical point – above this T, no amount of P will liquefy the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diagram for anything other than water</a:t>
            </a:r>
          </a:p>
        </p:txBody>
      </p:sp>
      <p:pic>
        <p:nvPicPr>
          <p:cNvPr id="13314" name="Picture 2" descr="https://www.course-notes.org/chemistry/topic_notes/intermolecular_forces/sites/www.course-notes.org/files/past/images/phase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029200" cy="44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023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che.tohoku.ac.jp/~scf/about/souzu-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599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THE </a:t>
            </a:r>
            <a:br>
              <a:rPr lang="en-US" sz="9600" b="1" dirty="0">
                <a:solidFill>
                  <a:srgbClr val="0070C0"/>
                </a:solidFill>
                <a:latin typeface="Lucida Handwriting" panose="03010101010101010101" pitchFamily="66" charset="0"/>
              </a:rPr>
            </a:br>
            <a:r>
              <a:rPr lang="en-US" sz="96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3048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94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756" y="38100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Gases and liquids</a:t>
            </a:r>
            <a:r>
              <a:rPr lang="en-US" dirty="0"/>
              <a:t> are classified as </a:t>
            </a:r>
            <a:r>
              <a:rPr lang="en-US" b="1" u="sng" dirty="0">
                <a:solidFill>
                  <a:srgbClr val="FF0000"/>
                </a:solidFill>
              </a:rPr>
              <a:t>fluids</a:t>
            </a:r>
            <a:r>
              <a:rPr lang="en-US" dirty="0"/>
              <a:t> because they can flow.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496" y="4889500"/>
            <a:ext cx="7391400" cy="1752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Fluidity is the reason gases and liquids conform to the shape of the container.</a:t>
            </a:r>
          </a:p>
        </p:txBody>
      </p:sp>
      <p:pic>
        <p:nvPicPr>
          <p:cNvPr id="4" name="Picture 8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905000"/>
            <a:ext cx="559911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27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Main difference between gases and liquids: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The particles in a liquid are attracted to each other by forces known as intermolecular attractions or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5400" b="1" dirty="0">
                <a:solidFill>
                  <a:srgbClr val="00B050"/>
                </a:solidFill>
              </a:rPr>
              <a:t> Intermolecular Forces (IMFs)</a:t>
            </a:r>
          </a:p>
        </p:txBody>
      </p:sp>
    </p:spTree>
    <p:extLst>
      <p:ext uri="{BB962C8B-B14F-4D97-AF65-F5344CB8AC3E}">
        <p14:creationId xmlns:p14="http://schemas.microsoft.com/office/powerpoint/2010/main" val="97195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IMFs responsible for some of the most important properties of liquids: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400" b="1" dirty="0"/>
              <a:t>Liquids have a </a:t>
            </a:r>
            <a:r>
              <a:rPr lang="en-US" sz="4400" b="1" u="sng" dirty="0">
                <a:solidFill>
                  <a:srgbClr val="FF0000"/>
                </a:solidFill>
              </a:rPr>
              <a:t>definite volume</a:t>
            </a:r>
            <a:r>
              <a:rPr lang="en-US" sz="4400" b="1" dirty="0"/>
              <a:t>.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4400" b="1" dirty="0"/>
              <a:t>2. Liquids are much more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u="sng" dirty="0">
                <a:solidFill>
                  <a:srgbClr val="FF0000"/>
                </a:solidFill>
              </a:rPr>
              <a:t>dense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/>
              <a:t>than gases.  Liquids, like solids, are </a:t>
            </a:r>
            <a:r>
              <a:rPr lang="en-US" sz="4400" b="1" dirty="0">
                <a:solidFill>
                  <a:srgbClr val="FF0000"/>
                </a:solidFill>
              </a:rPr>
              <a:t>not compressible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3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 startAt="3"/>
            </a:pPr>
            <a:r>
              <a:rPr lang="en-US" sz="4400" b="1" dirty="0"/>
              <a:t>Liquids have </a:t>
            </a:r>
            <a:r>
              <a:rPr lang="en-US" sz="4400" b="1" u="sng" dirty="0">
                <a:solidFill>
                  <a:srgbClr val="FF0000"/>
                </a:solidFill>
              </a:rPr>
              <a:t>surface tension</a:t>
            </a:r>
            <a:r>
              <a:rPr lang="en-US" sz="4400" b="1" dirty="0"/>
              <a:t>. Liquids with </a:t>
            </a:r>
            <a:r>
              <a:rPr lang="en-US" sz="4400" b="1" dirty="0">
                <a:solidFill>
                  <a:srgbClr val="0070C0"/>
                </a:solidFill>
              </a:rPr>
              <a:t>strong IMFs</a:t>
            </a:r>
            <a:r>
              <a:rPr lang="en-US" sz="4400" b="1" dirty="0"/>
              <a:t>, like water, have </a:t>
            </a:r>
            <a:r>
              <a:rPr lang="en-US" sz="4400" b="1" dirty="0">
                <a:solidFill>
                  <a:srgbClr val="0070C0"/>
                </a:solidFill>
              </a:rPr>
              <a:t>high surface tension</a:t>
            </a:r>
            <a:r>
              <a:rPr lang="en-US" sz="4400" b="1" dirty="0"/>
              <a:t>.</a:t>
            </a:r>
          </a:p>
          <a:p>
            <a:pPr marL="514350" indent="-514350">
              <a:buAutoNum type="arabicPeriod" startAt="3"/>
            </a:pPr>
            <a:r>
              <a:rPr lang="en-US" sz="4400" b="1" dirty="0"/>
              <a:t>Liquids have a wide range of </a:t>
            </a:r>
            <a:r>
              <a:rPr lang="en-US" sz="4400" b="1" u="sng" dirty="0">
                <a:solidFill>
                  <a:srgbClr val="FF0000"/>
                </a:solidFill>
              </a:rPr>
              <a:t>boiling points</a:t>
            </a:r>
            <a:r>
              <a:rPr lang="en-US" sz="4400" b="1" dirty="0"/>
              <a:t>. The </a:t>
            </a:r>
            <a:r>
              <a:rPr lang="en-US" sz="4400" b="1" dirty="0">
                <a:solidFill>
                  <a:srgbClr val="0070C0"/>
                </a:solidFill>
              </a:rPr>
              <a:t>stronger the IMFs</a:t>
            </a:r>
            <a:r>
              <a:rPr lang="en-US" sz="4400" b="1" dirty="0"/>
              <a:t>, the </a:t>
            </a:r>
            <a:r>
              <a:rPr lang="en-US" sz="4400" b="1" dirty="0">
                <a:solidFill>
                  <a:srgbClr val="0070C0"/>
                </a:solidFill>
              </a:rPr>
              <a:t>higher the boiling point</a:t>
            </a:r>
            <a:r>
              <a:rPr lang="en-US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4090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1184</Words>
  <Application>Microsoft Office PowerPoint</Application>
  <PresentationFormat>On-screen Show (4:3)</PresentationFormat>
  <Paragraphs>175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Aharoni</vt:lpstr>
      <vt:lpstr>Arial</vt:lpstr>
      <vt:lpstr>Arial Black</vt:lpstr>
      <vt:lpstr>Baskerville Old Face</vt:lpstr>
      <vt:lpstr>Bernard MT Condensed</vt:lpstr>
      <vt:lpstr>Broadway</vt:lpstr>
      <vt:lpstr>Calibri</vt:lpstr>
      <vt:lpstr>Cooper Black</vt:lpstr>
      <vt:lpstr>Lucida Handwriting</vt:lpstr>
      <vt:lpstr>Office Theme</vt:lpstr>
      <vt:lpstr>Liquids and Solids  </vt:lpstr>
      <vt:lpstr>Gases – A quick review </vt:lpstr>
      <vt:lpstr>Gas Pressure </vt:lpstr>
      <vt:lpstr>Kinetic Energy and Temperature</vt:lpstr>
      <vt:lpstr> The Kelvin temperature scale reflects the relationship between temperature and kinetic energy.</vt:lpstr>
      <vt:lpstr>Gases and liquids are classified as fluids because they can flow.</vt:lpstr>
      <vt:lpstr>Main difference between gases and liquids:</vt:lpstr>
      <vt:lpstr>IMFs responsible for some of the most important properties of liquids:</vt:lpstr>
      <vt:lpstr>PowerPoint Presentation</vt:lpstr>
      <vt:lpstr>Vaporization</vt:lpstr>
      <vt:lpstr>Evaporation is a surface phenomenom.</vt:lpstr>
      <vt:lpstr>PowerPoint Presentation</vt:lpstr>
      <vt:lpstr>PowerPoint Presentation</vt:lpstr>
      <vt:lpstr>In a closed system, a dynamic liquid/vapor equilibrium will develop.</vt:lpstr>
      <vt:lpstr>PowerPoint Presentation</vt:lpstr>
      <vt:lpstr>Vapor pressure can be measured with a manometer.</vt:lpstr>
      <vt:lpstr>PowerPoint Presentation</vt:lpstr>
      <vt:lpstr>Equilibrium vapor pressure increases as temperature increases.</vt:lpstr>
      <vt:lpstr>Boiling</vt:lpstr>
      <vt:lpstr>PowerPoint Presentation</vt:lpstr>
      <vt:lpstr>PowerPoint Presentation</vt:lpstr>
      <vt:lpstr>Boiling point varies with  atmospheric pressure.</vt:lpstr>
      <vt:lpstr>PowerPoint Presentation</vt:lpstr>
      <vt:lpstr>General Properties of SOLIDS </vt:lpstr>
      <vt:lpstr>When you heat a solid….</vt:lpstr>
      <vt:lpstr>PowerPoint Presentation</vt:lpstr>
      <vt:lpstr>PowerPoint Presentation</vt:lpstr>
      <vt:lpstr>Beaker of ice and water at 0°C</vt:lpstr>
      <vt:lpstr>PowerPoint Presentation</vt:lpstr>
      <vt:lpstr>             Unit cells</vt:lpstr>
      <vt:lpstr>PowerPoint Presentation</vt:lpstr>
      <vt:lpstr>Crystals can be really big!</vt:lpstr>
      <vt:lpstr>Gypsum and selenite crystals in Chihuahua, Mexico</vt:lpstr>
      <vt:lpstr>These crystals took 600,000 years to form. The largest is 39 meters long.</vt:lpstr>
      <vt:lpstr>PowerPoint Presentation</vt:lpstr>
      <vt:lpstr>Crystals can be really small! These are caffeine crystals under a microscope.</vt:lpstr>
      <vt:lpstr>PowerPoint Presentation</vt:lpstr>
      <vt:lpstr>Amorphous – without a regular crystal structure.</vt:lpstr>
      <vt:lpstr> Allotropes </vt:lpstr>
      <vt:lpstr>Allotropes of Carbon</vt:lpstr>
      <vt:lpstr>Fullerenes</vt:lpstr>
      <vt:lpstr>Allotropes of Oxygen</vt:lpstr>
      <vt:lpstr>Changes of State</vt:lpstr>
      <vt:lpstr>PowerPoint Presentation</vt:lpstr>
      <vt:lpstr>Phase Diagram of Water</vt:lpstr>
      <vt:lpstr>PowerPoint Presentation</vt:lpstr>
      <vt:lpstr>PowerPoint Presentation</vt:lpstr>
      <vt:lpstr>PowerPoint Presentation</vt:lpstr>
      <vt:lpstr>PowerPoint Presentation</vt:lpstr>
      <vt:lpstr>Triple point – the only T and P where all three states can exist in equilibrium with one another.</vt:lpstr>
      <vt:lpstr>Critical point – above this T, no amount of P will liquefy the gas</vt:lpstr>
      <vt:lpstr>PowerPoint Presentation</vt:lpstr>
      <vt:lpstr>THE  END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higginsk</dc:creator>
  <cp:lastModifiedBy>Higgins, Karol S</cp:lastModifiedBy>
  <cp:revision>61</cp:revision>
  <cp:lastPrinted>2020-03-03T11:42:21Z</cp:lastPrinted>
  <dcterms:created xsi:type="dcterms:W3CDTF">2014-01-06T20:21:04Z</dcterms:created>
  <dcterms:modified xsi:type="dcterms:W3CDTF">2020-03-11T13:51:29Z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HigginsK@fultonschools.org</vt:lpwstr>
  </property>
  <property fmtid="{D5CDD505-2E9C-101B-9397-08002B2CF9AE}" pid="5" name="MSIP_Label_0ee3c538-ec52-435f-ae58-017644bd9513_SetDate">
    <vt:lpwstr>2020-03-03T12:03:28.4824674Z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