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1" r:id="rId3"/>
    <p:sldId id="365" r:id="rId4"/>
    <p:sldId id="366" r:id="rId5"/>
    <p:sldId id="367" r:id="rId6"/>
    <p:sldId id="293" r:id="rId7"/>
    <p:sldId id="377" r:id="rId8"/>
    <p:sldId id="338" r:id="rId9"/>
    <p:sldId id="294" r:id="rId10"/>
    <p:sldId id="389" r:id="rId11"/>
    <p:sldId id="323" r:id="rId12"/>
    <p:sldId id="339" r:id="rId13"/>
    <p:sldId id="340" r:id="rId14"/>
    <p:sldId id="296" r:id="rId15"/>
    <p:sldId id="324" r:id="rId16"/>
    <p:sldId id="341" r:id="rId17"/>
    <p:sldId id="299" r:id="rId18"/>
    <p:sldId id="300" r:id="rId19"/>
    <p:sldId id="325" r:id="rId20"/>
    <p:sldId id="342" r:id="rId21"/>
    <p:sldId id="343" r:id="rId22"/>
    <p:sldId id="344" r:id="rId23"/>
    <p:sldId id="345" r:id="rId24"/>
    <p:sldId id="302" r:id="rId25"/>
    <p:sldId id="303" r:id="rId26"/>
    <p:sldId id="304" r:id="rId27"/>
    <p:sldId id="310" r:id="rId28"/>
    <p:sldId id="311" r:id="rId29"/>
    <p:sldId id="305" r:id="rId30"/>
    <p:sldId id="306" r:id="rId31"/>
    <p:sldId id="307" r:id="rId32"/>
    <p:sldId id="378" r:id="rId33"/>
    <p:sldId id="379" r:id="rId34"/>
    <p:sldId id="308" r:id="rId35"/>
    <p:sldId id="380" r:id="rId36"/>
    <p:sldId id="381" r:id="rId37"/>
    <p:sldId id="382" r:id="rId38"/>
    <p:sldId id="383" r:id="rId39"/>
    <p:sldId id="384" r:id="rId40"/>
    <p:sldId id="3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855D3-DBA4-4732-99EA-090EAB50B10A}"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9606E-395D-49F3-89B7-D0AB1358CDFE}" type="slidenum">
              <a:rPr lang="en-US" smtClean="0"/>
              <a:t>‹#›</a:t>
            </a:fld>
            <a:endParaRPr lang="en-US"/>
          </a:p>
        </p:txBody>
      </p:sp>
    </p:spTree>
    <p:extLst>
      <p:ext uri="{BB962C8B-B14F-4D97-AF65-F5344CB8AC3E}">
        <p14:creationId xmlns:p14="http://schemas.microsoft.com/office/powerpoint/2010/main" val="5224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D2BA5F25-5CA5-4122-9E82-39DAFE7142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BD981C-A490-46D5-BE6D-C63D90CE2606}" type="slidenum">
              <a:rPr lang="en-US" altLang="en-US" sz="1200" smtClean="0"/>
              <a:pPr/>
              <a:t>2</a:t>
            </a:fld>
            <a:endParaRPr lang="en-US" altLang="en-US" sz="1200"/>
          </a:p>
        </p:txBody>
      </p:sp>
      <p:sp>
        <p:nvSpPr>
          <p:cNvPr id="227331" name="Rectangle 2">
            <a:extLst>
              <a:ext uri="{FF2B5EF4-FFF2-40B4-BE49-F238E27FC236}">
                <a16:creationId xmlns:a16="http://schemas.microsoft.com/office/drawing/2014/main" id="{98477064-099A-4CD3-9B37-41580DE6B04D}"/>
              </a:ext>
            </a:extLst>
          </p:cNvPr>
          <p:cNvSpPr>
            <a:spLocks noChangeArrowheads="1" noTextEdit="1"/>
          </p:cNvSpPr>
          <p:nvPr>
            <p:ph type="sldImg"/>
          </p:nvPr>
        </p:nvSpPr>
        <p:spPr>
          <a:ln/>
        </p:spPr>
      </p:sp>
      <p:sp>
        <p:nvSpPr>
          <p:cNvPr id="227332" name="Rectangle 3">
            <a:extLst>
              <a:ext uri="{FF2B5EF4-FFF2-40B4-BE49-F238E27FC236}">
                <a16:creationId xmlns:a16="http://schemas.microsoft.com/office/drawing/2014/main" id="{CF68D9A9-875A-4BD2-B6CD-E8D3B03F1F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53E94B4F-37E8-4565-8292-1113FC2FA7F3}"/>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6F36B16-1D48-4609-A75D-2F105A1781B7}" type="slidenum">
              <a:rPr lang="en-US" altLang="en-US" sz="1200">
                <a:solidFill>
                  <a:srgbClr val="000000"/>
                </a:solidFill>
              </a:rPr>
              <a:pPr algn="r"/>
              <a:t>12</a:t>
            </a:fld>
            <a:endParaRPr lang="en-US" altLang="en-US" sz="1200">
              <a:solidFill>
                <a:srgbClr val="000000"/>
              </a:solidFill>
            </a:endParaRPr>
          </a:p>
        </p:txBody>
      </p:sp>
      <p:sp>
        <p:nvSpPr>
          <p:cNvPr id="246787" name="Rectangle 2">
            <a:extLst>
              <a:ext uri="{FF2B5EF4-FFF2-40B4-BE49-F238E27FC236}">
                <a16:creationId xmlns:a16="http://schemas.microsoft.com/office/drawing/2014/main" id="{827AD5D2-84D1-413C-A615-18600D976154}"/>
              </a:ext>
            </a:extLst>
          </p:cNvPr>
          <p:cNvSpPr>
            <a:spLocks noChangeArrowheads="1" noTextEdit="1"/>
          </p:cNvSpPr>
          <p:nvPr>
            <p:ph type="sldImg"/>
          </p:nvPr>
        </p:nvSpPr>
        <p:spPr>
          <a:ln/>
        </p:spPr>
      </p:sp>
      <p:sp>
        <p:nvSpPr>
          <p:cNvPr id="246788" name="Rectangle 3">
            <a:extLst>
              <a:ext uri="{FF2B5EF4-FFF2-40B4-BE49-F238E27FC236}">
                <a16:creationId xmlns:a16="http://schemas.microsoft.com/office/drawing/2014/main" id="{605D35FF-4953-4F55-8D14-2EAE275A65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E6FAB7E4-E6AB-4829-9B76-75D40E5FCEEB}"/>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5D16174-618C-4356-8382-2D7C9B2B2B2B}" type="slidenum">
              <a:rPr lang="en-US" altLang="en-US" sz="1200">
                <a:solidFill>
                  <a:srgbClr val="000000"/>
                </a:solidFill>
              </a:rPr>
              <a:pPr algn="r"/>
              <a:t>13</a:t>
            </a:fld>
            <a:endParaRPr lang="en-US" altLang="en-US" sz="1200">
              <a:solidFill>
                <a:srgbClr val="000000"/>
              </a:solidFill>
            </a:endParaRPr>
          </a:p>
        </p:txBody>
      </p:sp>
      <p:sp>
        <p:nvSpPr>
          <p:cNvPr id="248835" name="Rectangle 2">
            <a:extLst>
              <a:ext uri="{FF2B5EF4-FFF2-40B4-BE49-F238E27FC236}">
                <a16:creationId xmlns:a16="http://schemas.microsoft.com/office/drawing/2014/main" id="{743D90AC-CD4F-4178-B3FD-A33CDF71EDC8}"/>
              </a:ext>
            </a:extLst>
          </p:cNvPr>
          <p:cNvSpPr>
            <a:spLocks noChangeArrowheads="1" noTextEdit="1"/>
          </p:cNvSpPr>
          <p:nvPr>
            <p:ph type="sldImg"/>
          </p:nvPr>
        </p:nvSpPr>
        <p:spPr>
          <a:ln/>
        </p:spPr>
      </p:sp>
      <p:sp>
        <p:nvSpPr>
          <p:cNvPr id="248836" name="Rectangle 3">
            <a:extLst>
              <a:ext uri="{FF2B5EF4-FFF2-40B4-BE49-F238E27FC236}">
                <a16:creationId xmlns:a16="http://schemas.microsoft.com/office/drawing/2014/main" id="{3AE9CE75-60D8-4EAC-8D0F-00406730F3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659D658F-0C0B-4467-8DCC-11F3777EE1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F3CB9F-F0B4-4296-9CA4-267C40D42454}" type="slidenum">
              <a:rPr lang="en-US" altLang="en-US" sz="1200" smtClean="0"/>
              <a:pPr/>
              <a:t>14</a:t>
            </a:fld>
            <a:endParaRPr lang="en-US" altLang="en-US" sz="1200"/>
          </a:p>
        </p:txBody>
      </p:sp>
      <p:sp>
        <p:nvSpPr>
          <p:cNvPr id="250883" name="Rectangle 2">
            <a:extLst>
              <a:ext uri="{FF2B5EF4-FFF2-40B4-BE49-F238E27FC236}">
                <a16:creationId xmlns:a16="http://schemas.microsoft.com/office/drawing/2014/main" id="{10FE99A2-075D-4B75-A049-74616499955F}"/>
              </a:ext>
            </a:extLst>
          </p:cNvPr>
          <p:cNvSpPr>
            <a:spLocks noChangeArrowheads="1" noTextEdit="1"/>
          </p:cNvSpPr>
          <p:nvPr>
            <p:ph type="sldImg"/>
          </p:nvPr>
        </p:nvSpPr>
        <p:spPr>
          <a:ln/>
        </p:spPr>
      </p:sp>
      <p:sp>
        <p:nvSpPr>
          <p:cNvPr id="250884" name="Rectangle 3">
            <a:extLst>
              <a:ext uri="{FF2B5EF4-FFF2-40B4-BE49-F238E27FC236}">
                <a16:creationId xmlns:a16="http://schemas.microsoft.com/office/drawing/2014/main" id="{DCBCBF7F-C14A-4894-8A47-F12FF9B253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A3DFF8FA-B2B8-42A7-AA7C-CD7D2A3D4B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877E39-F8C9-420E-BD15-21B42764F27B}" type="slidenum">
              <a:rPr lang="en-US" altLang="en-US" sz="1200" smtClean="0"/>
              <a:pPr/>
              <a:t>15</a:t>
            </a:fld>
            <a:endParaRPr lang="en-US" altLang="en-US" sz="1200"/>
          </a:p>
        </p:txBody>
      </p:sp>
      <p:sp>
        <p:nvSpPr>
          <p:cNvPr id="252931" name="Rectangle 2">
            <a:extLst>
              <a:ext uri="{FF2B5EF4-FFF2-40B4-BE49-F238E27FC236}">
                <a16:creationId xmlns:a16="http://schemas.microsoft.com/office/drawing/2014/main" id="{A661CFC4-95C0-4060-A933-2D52E072262D}"/>
              </a:ext>
            </a:extLst>
          </p:cNvPr>
          <p:cNvSpPr>
            <a:spLocks noChangeArrowheads="1" noTextEdit="1"/>
          </p:cNvSpPr>
          <p:nvPr>
            <p:ph type="sldImg"/>
          </p:nvPr>
        </p:nvSpPr>
        <p:spPr>
          <a:ln/>
        </p:spPr>
      </p:sp>
      <p:sp>
        <p:nvSpPr>
          <p:cNvPr id="252932" name="Rectangle 3">
            <a:extLst>
              <a:ext uri="{FF2B5EF4-FFF2-40B4-BE49-F238E27FC236}">
                <a16:creationId xmlns:a16="http://schemas.microsoft.com/office/drawing/2014/main" id="{F8898CB2-718A-4BE2-9655-6A479D1E8B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9FD114FB-C749-4435-9245-50D240570EBE}"/>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BBC68EC-A5F9-408C-A148-6B7072B6332F}" type="slidenum">
              <a:rPr lang="en-US" altLang="en-US" sz="1200">
                <a:solidFill>
                  <a:srgbClr val="000000"/>
                </a:solidFill>
              </a:rPr>
              <a:pPr algn="r"/>
              <a:t>16</a:t>
            </a:fld>
            <a:endParaRPr lang="en-US" altLang="en-US" sz="1200">
              <a:solidFill>
                <a:srgbClr val="000000"/>
              </a:solidFill>
            </a:endParaRPr>
          </a:p>
        </p:txBody>
      </p:sp>
      <p:sp>
        <p:nvSpPr>
          <p:cNvPr id="254979" name="Rectangle 2">
            <a:extLst>
              <a:ext uri="{FF2B5EF4-FFF2-40B4-BE49-F238E27FC236}">
                <a16:creationId xmlns:a16="http://schemas.microsoft.com/office/drawing/2014/main" id="{F491F6F1-A462-4C20-85C5-EAACCCAA6190}"/>
              </a:ext>
            </a:extLst>
          </p:cNvPr>
          <p:cNvSpPr>
            <a:spLocks noChangeArrowheads="1" noTextEdit="1"/>
          </p:cNvSpPr>
          <p:nvPr>
            <p:ph type="sldImg"/>
          </p:nvPr>
        </p:nvSpPr>
        <p:spPr>
          <a:ln/>
        </p:spPr>
      </p:sp>
      <p:sp>
        <p:nvSpPr>
          <p:cNvPr id="254980" name="Rectangle 3">
            <a:extLst>
              <a:ext uri="{FF2B5EF4-FFF2-40B4-BE49-F238E27FC236}">
                <a16:creationId xmlns:a16="http://schemas.microsoft.com/office/drawing/2014/main" id="{BA166073-F970-419E-AA58-990E1C17CA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79BF38F6-CFF0-4A01-852A-2454FD2B41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D6A3DF-D8A3-4057-BC42-7846F2D01C12}" type="slidenum">
              <a:rPr lang="en-US" altLang="en-US" sz="1200" smtClean="0"/>
              <a:pPr/>
              <a:t>17</a:t>
            </a:fld>
            <a:endParaRPr lang="en-US" altLang="en-US" sz="1200"/>
          </a:p>
        </p:txBody>
      </p:sp>
      <p:sp>
        <p:nvSpPr>
          <p:cNvPr id="257027" name="Rectangle 2">
            <a:extLst>
              <a:ext uri="{FF2B5EF4-FFF2-40B4-BE49-F238E27FC236}">
                <a16:creationId xmlns:a16="http://schemas.microsoft.com/office/drawing/2014/main" id="{74B139DD-A6E5-4870-A3F8-74FA09392A1E}"/>
              </a:ext>
            </a:extLst>
          </p:cNvPr>
          <p:cNvSpPr>
            <a:spLocks noChangeArrowheads="1" noTextEdit="1"/>
          </p:cNvSpPr>
          <p:nvPr>
            <p:ph type="sldImg"/>
          </p:nvPr>
        </p:nvSpPr>
        <p:spPr>
          <a:ln/>
        </p:spPr>
      </p:sp>
      <p:sp>
        <p:nvSpPr>
          <p:cNvPr id="257028" name="Rectangle 3">
            <a:extLst>
              <a:ext uri="{FF2B5EF4-FFF2-40B4-BE49-F238E27FC236}">
                <a16:creationId xmlns:a16="http://schemas.microsoft.com/office/drawing/2014/main" id="{887E240D-3E0C-441A-9E00-D6F25F4B74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ED21046D-6B18-4ED0-9B49-B5C047E7CA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85349C-87F6-4379-A990-B412D82B7466}" type="slidenum">
              <a:rPr lang="en-US" altLang="en-US" sz="1200" smtClean="0"/>
              <a:pPr/>
              <a:t>18</a:t>
            </a:fld>
            <a:endParaRPr lang="en-US" altLang="en-US" sz="1200"/>
          </a:p>
        </p:txBody>
      </p:sp>
      <p:sp>
        <p:nvSpPr>
          <p:cNvPr id="259075" name="Rectangle 2">
            <a:extLst>
              <a:ext uri="{FF2B5EF4-FFF2-40B4-BE49-F238E27FC236}">
                <a16:creationId xmlns:a16="http://schemas.microsoft.com/office/drawing/2014/main" id="{28062D4C-1D16-426A-9843-228EBAF4E9F6}"/>
              </a:ext>
            </a:extLst>
          </p:cNvPr>
          <p:cNvSpPr>
            <a:spLocks noChangeArrowheads="1" noTextEdit="1"/>
          </p:cNvSpPr>
          <p:nvPr>
            <p:ph type="sldImg"/>
          </p:nvPr>
        </p:nvSpPr>
        <p:spPr>
          <a:ln/>
        </p:spPr>
      </p:sp>
      <p:sp>
        <p:nvSpPr>
          <p:cNvPr id="259076" name="Rectangle 3">
            <a:extLst>
              <a:ext uri="{FF2B5EF4-FFF2-40B4-BE49-F238E27FC236}">
                <a16:creationId xmlns:a16="http://schemas.microsoft.com/office/drawing/2014/main" id="{7369FEF1-9D42-484A-A320-1E97AA3410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DB102AD2-D70C-4EF9-B4D7-09B8ACE87D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51926F-1582-4D74-9EB2-7B7124D8ACB3}" type="slidenum">
              <a:rPr lang="en-US" altLang="en-US" sz="1200" smtClean="0"/>
              <a:pPr/>
              <a:t>19</a:t>
            </a:fld>
            <a:endParaRPr lang="en-US" altLang="en-US" sz="1200"/>
          </a:p>
        </p:txBody>
      </p:sp>
      <p:sp>
        <p:nvSpPr>
          <p:cNvPr id="261123" name="Rectangle 2">
            <a:extLst>
              <a:ext uri="{FF2B5EF4-FFF2-40B4-BE49-F238E27FC236}">
                <a16:creationId xmlns:a16="http://schemas.microsoft.com/office/drawing/2014/main" id="{D9E5AD3F-6708-4663-88FF-E4DD6A8CEAE2}"/>
              </a:ext>
            </a:extLst>
          </p:cNvPr>
          <p:cNvSpPr>
            <a:spLocks noChangeArrowheads="1" noTextEdit="1"/>
          </p:cNvSpPr>
          <p:nvPr>
            <p:ph type="sldImg"/>
          </p:nvPr>
        </p:nvSpPr>
        <p:spPr>
          <a:ln/>
        </p:spPr>
      </p:sp>
      <p:sp>
        <p:nvSpPr>
          <p:cNvPr id="261124" name="Rectangle 3">
            <a:extLst>
              <a:ext uri="{FF2B5EF4-FFF2-40B4-BE49-F238E27FC236}">
                <a16:creationId xmlns:a16="http://schemas.microsoft.com/office/drawing/2014/main" id="{1E3486EB-B15C-4FCB-8E2D-39A845329C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FFEDB6BB-FCE9-44B5-945E-43D2F7A7508E}"/>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058A0C4-01A7-4EB4-A323-36159A9DCDB2}" type="slidenum">
              <a:rPr lang="en-US" altLang="en-US" sz="1200">
                <a:solidFill>
                  <a:srgbClr val="000000"/>
                </a:solidFill>
              </a:rPr>
              <a:pPr algn="r"/>
              <a:t>20</a:t>
            </a:fld>
            <a:endParaRPr lang="en-US" altLang="en-US" sz="1200">
              <a:solidFill>
                <a:srgbClr val="000000"/>
              </a:solidFill>
            </a:endParaRPr>
          </a:p>
        </p:txBody>
      </p:sp>
      <p:sp>
        <p:nvSpPr>
          <p:cNvPr id="263171" name="Rectangle 2">
            <a:extLst>
              <a:ext uri="{FF2B5EF4-FFF2-40B4-BE49-F238E27FC236}">
                <a16:creationId xmlns:a16="http://schemas.microsoft.com/office/drawing/2014/main" id="{A68A8B01-B919-45D3-8695-5DF48B168825}"/>
              </a:ext>
            </a:extLst>
          </p:cNvPr>
          <p:cNvSpPr>
            <a:spLocks noChangeArrowheads="1" noTextEdit="1"/>
          </p:cNvSpPr>
          <p:nvPr>
            <p:ph type="sldImg"/>
          </p:nvPr>
        </p:nvSpPr>
        <p:spPr>
          <a:ln/>
        </p:spPr>
      </p:sp>
      <p:sp>
        <p:nvSpPr>
          <p:cNvPr id="263172" name="Rectangle 3">
            <a:extLst>
              <a:ext uri="{FF2B5EF4-FFF2-40B4-BE49-F238E27FC236}">
                <a16:creationId xmlns:a16="http://schemas.microsoft.com/office/drawing/2014/main" id="{BEE246A4-3C5F-4AB5-9578-24D35898E0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31F18EC7-2A12-4A34-9E83-304D5A069BB6}"/>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360B3E0-B126-4072-9C64-55B93C0A76C2}" type="slidenum">
              <a:rPr lang="en-US" altLang="en-US" sz="1200">
                <a:solidFill>
                  <a:srgbClr val="000000"/>
                </a:solidFill>
              </a:rPr>
              <a:pPr algn="r"/>
              <a:t>21</a:t>
            </a:fld>
            <a:endParaRPr lang="en-US" altLang="en-US" sz="1200">
              <a:solidFill>
                <a:srgbClr val="000000"/>
              </a:solidFill>
            </a:endParaRPr>
          </a:p>
        </p:txBody>
      </p:sp>
      <p:sp>
        <p:nvSpPr>
          <p:cNvPr id="265219" name="Rectangle 2">
            <a:extLst>
              <a:ext uri="{FF2B5EF4-FFF2-40B4-BE49-F238E27FC236}">
                <a16:creationId xmlns:a16="http://schemas.microsoft.com/office/drawing/2014/main" id="{BA4A2CBA-EAB2-443B-A7BF-E24786E6760E}"/>
              </a:ext>
            </a:extLst>
          </p:cNvPr>
          <p:cNvSpPr>
            <a:spLocks noChangeArrowheads="1" noTextEdit="1"/>
          </p:cNvSpPr>
          <p:nvPr>
            <p:ph type="sldImg"/>
          </p:nvPr>
        </p:nvSpPr>
        <p:spPr>
          <a:ln/>
        </p:spPr>
      </p:sp>
      <p:sp>
        <p:nvSpPr>
          <p:cNvPr id="265220" name="Rectangle 3">
            <a:extLst>
              <a:ext uri="{FF2B5EF4-FFF2-40B4-BE49-F238E27FC236}">
                <a16:creationId xmlns:a16="http://schemas.microsoft.com/office/drawing/2014/main" id="{A00095EE-C41A-46A7-9C52-E6949B94D8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E6B212DE-D84C-4DD1-9514-C765AA7137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354218-F99D-486F-B9C4-C6FEB24237BD}" type="slidenum">
              <a:rPr lang="en-US" altLang="en-US" sz="1200" smtClean="0">
                <a:solidFill>
                  <a:srgbClr val="000000"/>
                </a:solidFill>
              </a:rPr>
              <a:pPr eaLnBrk="1" hangingPunct="1"/>
              <a:t>3</a:t>
            </a:fld>
            <a:endParaRPr lang="en-US" altLang="en-US" sz="1200">
              <a:solidFill>
                <a:srgbClr val="000000"/>
              </a:solidFill>
            </a:endParaRPr>
          </a:p>
        </p:txBody>
      </p:sp>
      <p:sp>
        <p:nvSpPr>
          <p:cNvPr id="229379" name="Rectangle 2">
            <a:extLst>
              <a:ext uri="{FF2B5EF4-FFF2-40B4-BE49-F238E27FC236}">
                <a16:creationId xmlns:a16="http://schemas.microsoft.com/office/drawing/2014/main" id="{8B144838-DF94-4ED7-A995-9609DFE830A7}"/>
              </a:ext>
            </a:extLst>
          </p:cNvPr>
          <p:cNvSpPr>
            <a:spLocks noRot="1" noChangeArrowheads="1" noTextEdit="1"/>
          </p:cNvSpPr>
          <p:nvPr>
            <p:ph type="sldImg"/>
          </p:nvPr>
        </p:nvSpPr>
        <p:spPr>
          <a:ln/>
        </p:spPr>
      </p:sp>
      <p:sp>
        <p:nvSpPr>
          <p:cNvPr id="229380" name="Rectangle 3">
            <a:extLst>
              <a:ext uri="{FF2B5EF4-FFF2-40B4-BE49-F238E27FC236}">
                <a16:creationId xmlns:a16="http://schemas.microsoft.com/office/drawing/2014/main" id="{945FA53A-1145-4AB1-B3A5-A487BD5143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1D3E81B1-10D1-43C1-89B9-7F83039D77DB}"/>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5C99901-B1C5-4583-8A3B-FE706D7619B6}" type="slidenum">
              <a:rPr lang="en-US" altLang="en-US" sz="1200">
                <a:solidFill>
                  <a:srgbClr val="000000"/>
                </a:solidFill>
              </a:rPr>
              <a:pPr algn="r"/>
              <a:t>22</a:t>
            </a:fld>
            <a:endParaRPr lang="en-US" altLang="en-US" sz="1200">
              <a:solidFill>
                <a:srgbClr val="000000"/>
              </a:solidFill>
            </a:endParaRPr>
          </a:p>
        </p:txBody>
      </p:sp>
      <p:sp>
        <p:nvSpPr>
          <p:cNvPr id="267267" name="Rectangle 2">
            <a:extLst>
              <a:ext uri="{FF2B5EF4-FFF2-40B4-BE49-F238E27FC236}">
                <a16:creationId xmlns:a16="http://schemas.microsoft.com/office/drawing/2014/main" id="{C74895ED-810C-44DA-A75C-7C1FE2FC9F06}"/>
              </a:ext>
            </a:extLst>
          </p:cNvPr>
          <p:cNvSpPr>
            <a:spLocks noChangeArrowheads="1" noTextEdit="1"/>
          </p:cNvSpPr>
          <p:nvPr>
            <p:ph type="sldImg"/>
          </p:nvPr>
        </p:nvSpPr>
        <p:spPr>
          <a:ln/>
        </p:spPr>
      </p:sp>
      <p:sp>
        <p:nvSpPr>
          <p:cNvPr id="267268" name="Rectangle 3">
            <a:extLst>
              <a:ext uri="{FF2B5EF4-FFF2-40B4-BE49-F238E27FC236}">
                <a16:creationId xmlns:a16="http://schemas.microsoft.com/office/drawing/2014/main" id="{F14B00FB-1BFD-4A4F-BBAE-C61CF37A5C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6B8C4501-1A3A-47E6-A64A-2E2687E38956}"/>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D35FEF6-634E-4F13-8F2D-0964C8832660}" type="slidenum">
              <a:rPr lang="en-US" altLang="en-US" sz="1200">
                <a:solidFill>
                  <a:srgbClr val="000000"/>
                </a:solidFill>
              </a:rPr>
              <a:pPr algn="r"/>
              <a:t>23</a:t>
            </a:fld>
            <a:endParaRPr lang="en-US" altLang="en-US" sz="1200">
              <a:solidFill>
                <a:srgbClr val="000000"/>
              </a:solidFill>
            </a:endParaRPr>
          </a:p>
        </p:txBody>
      </p:sp>
      <p:sp>
        <p:nvSpPr>
          <p:cNvPr id="269315" name="Rectangle 2">
            <a:extLst>
              <a:ext uri="{FF2B5EF4-FFF2-40B4-BE49-F238E27FC236}">
                <a16:creationId xmlns:a16="http://schemas.microsoft.com/office/drawing/2014/main" id="{5DF63172-E826-4291-B252-34DD81FA4B1C}"/>
              </a:ext>
            </a:extLst>
          </p:cNvPr>
          <p:cNvSpPr>
            <a:spLocks noChangeArrowheads="1" noTextEdit="1"/>
          </p:cNvSpPr>
          <p:nvPr>
            <p:ph type="sldImg"/>
          </p:nvPr>
        </p:nvSpPr>
        <p:spPr>
          <a:ln/>
        </p:spPr>
      </p:sp>
      <p:sp>
        <p:nvSpPr>
          <p:cNvPr id="269316" name="Rectangle 3">
            <a:extLst>
              <a:ext uri="{FF2B5EF4-FFF2-40B4-BE49-F238E27FC236}">
                <a16:creationId xmlns:a16="http://schemas.microsoft.com/office/drawing/2014/main" id="{FA7B81EB-5890-4019-83BC-53C64118A5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4E70E2DF-F0F3-4E81-B07A-8AAFB600DC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9830DE-C2B0-4E7E-B936-49B969B79BF9}" type="slidenum">
              <a:rPr lang="en-US" altLang="en-US" sz="1200" smtClean="0"/>
              <a:pPr/>
              <a:t>24</a:t>
            </a:fld>
            <a:endParaRPr lang="en-US" altLang="en-US" sz="1200"/>
          </a:p>
        </p:txBody>
      </p:sp>
      <p:sp>
        <p:nvSpPr>
          <p:cNvPr id="271363" name="Rectangle 2">
            <a:extLst>
              <a:ext uri="{FF2B5EF4-FFF2-40B4-BE49-F238E27FC236}">
                <a16:creationId xmlns:a16="http://schemas.microsoft.com/office/drawing/2014/main" id="{A4FD1A9E-6009-4483-AB85-A90F9E6D5A15}"/>
              </a:ext>
            </a:extLst>
          </p:cNvPr>
          <p:cNvSpPr>
            <a:spLocks noChangeArrowheads="1" noTextEdit="1"/>
          </p:cNvSpPr>
          <p:nvPr>
            <p:ph type="sldImg"/>
          </p:nvPr>
        </p:nvSpPr>
        <p:spPr>
          <a:ln/>
        </p:spPr>
      </p:sp>
      <p:sp>
        <p:nvSpPr>
          <p:cNvPr id="271364" name="Rectangle 3">
            <a:extLst>
              <a:ext uri="{FF2B5EF4-FFF2-40B4-BE49-F238E27FC236}">
                <a16:creationId xmlns:a16="http://schemas.microsoft.com/office/drawing/2014/main" id="{2725E48C-436D-42D2-BE09-5555DAA92A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E27F7CFD-8438-4837-A283-B790EA99F10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7E4A6C-C7ED-468E-A308-3AF644F0D9F7}" type="slidenum">
              <a:rPr lang="en-US" altLang="en-US" sz="1200" smtClean="0"/>
              <a:pPr/>
              <a:t>25</a:t>
            </a:fld>
            <a:endParaRPr lang="en-US" altLang="en-US" sz="1200"/>
          </a:p>
        </p:txBody>
      </p:sp>
      <p:sp>
        <p:nvSpPr>
          <p:cNvPr id="273411" name="Rectangle 2">
            <a:extLst>
              <a:ext uri="{FF2B5EF4-FFF2-40B4-BE49-F238E27FC236}">
                <a16:creationId xmlns:a16="http://schemas.microsoft.com/office/drawing/2014/main" id="{1040F6CE-EE56-41B3-9D93-9C138D8CEE66}"/>
              </a:ext>
            </a:extLst>
          </p:cNvPr>
          <p:cNvSpPr>
            <a:spLocks noChangeArrowheads="1" noTextEdit="1"/>
          </p:cNvSpPr>
          <p:nvPr>
            <p:ph type="sldImg"/>
          </p:nvPr>
        </p:nvSpPr>
        <p:spPr>
          <a:ln/>
        </p:spPr>
      </p:sp>
      <p:sp>
        <p:nvSpPr>
          <p:cNvPr id="273412" name="Rectangle 3">
            <a:extLst>
              <a:ext uri="{FF2B5EF4-FFF2-40B4-BE49-F238E27FC236}">
                <a16:creationId xmlns:a16="http://schemas.microsoft.com/office/drawing/2014/main" id="{8FD377BB-9B7D-46CD-9EB6-19902852ED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15B4EE72-9815-4DEC-B64B-A9084C1C0F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58349E-A98D-431F-AB2A-73D7E8E507F8}" type="slidenum">
              <a:rPr lang="en-US" altLang="en-US" sz="1200" smtClean="0"/>
              <a:pPr/>
              <a:t>26</a:t>
            </a:fld>
            <a:endParaRPr lang="en-US" altLang="en-US" sz="1200"/>
          </a:p>
        </p:txBody>
      </p:sp>
      <p:sp>
        <p:nvSpPr>
          <p:cNvPr id="275459" name="Rectangle 2">
            <a:extLst>
              <a:ext uri="{FF2B5EF4-FFF2-40B4-BE49-F238E27FC236}">
                <a16:creationId xmlns:a16="http://schemas.microsoft.com/office/drawing/2014/main" id="{88D405AD-6510-4B62-971D-ABB5D58E980B}"/>
              </a:ext>
            </a:extLst>
          </p:cNvPr>
          <p:cNvSpPr>
            <a:spLocks noChangeArrowheads="1" noTextEdit="1"/>
          </p:cNvSpPr>
          <p:nvPr>
            <p:ph type="sldImg"/>
          </p:nvPr>
        </p:nvSpPr>
        <p:spPr>
          <a:ln/>
        </p:spPr>
      </p:sp>
      <p:sp>
        <p:nvSpPr>
          <p:cNvPr id="275460" name="Rectangle 3">
            <a:extLst>
              <a:ext uri="{FF2B5EF4-FFF2-40B4-BE49-F238E27FC236}">
                <a16:creationId xmlns:a16="http://schemas.microsoft.com/office/drawing/2014/main" id="{8E9133F8-4FD2-4265-B832-41C8B26F5C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73457E62-342D-438C-9CF3-AA4E0BFF55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542CB9-739B-41FD-A268-B187FB3A68BE}" type="slidenum">
              <a:rPr lang="en-US" altLang="en-US" sz="1200" smtClean="0"/>
              <a:pPr/>
              <a:t>27</a:t>
            </a:fld>
            <a:endParaRPr lang="en-US" altLang="en-US" sz="1200"/>
          </a:p>
        </p:txBody>
      </p:sp>
      <p:sp>
        <p:nvSpPr>
          <p:cNvPr id="277507" name="Rectangle 2">
            <a:extLst>
              <a:ext uri="{FF2B5EF4-FFF2-40B4-BE49-F238E27FC236}">
                <a16:creationId xmlns:a16="http://schemas.microsoft.com/office/drawing/2014/main" id="{121FA704-4B97-4ACE-AE21-F2E8242B6CDD}"/>
              </a:ext>
            </a:extLst>
          </p:cNvPr>
          <p:cNvSpPr>
            <a:spLocks noChangeArrowheads="1" noTextEdit="1"/>
          </p:cNvSpPr>
          <p:nvPr>
            <p:ph type="sldImg"/>
          </p:nvPr>
        </p:nvSpPr>
        <p:spPr>
          <a:ln/>
        </p:spPr>
      </p:sp>
      <p:sp>
        <p:nvSpPr>
          <p:cNvPr id="277508" name="Rectangle 3">
            <a:extLst>
              <a:ext uri="{FF2B5EF4-FFF2-40B4-BE49-F238E27FC236}">
                <a16:creationId xmlns:a16="http://schemas.microsoft.com/office/drawing/2014/main" id="{0A84C477-3912-4BD9-A3CF-04CBE1A918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158261CC-DBA2-4544-A0B3-26282AED89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5B87E7-D30D-427D-91B0-50555D792F36}" type="slidenum">
              <a:rPr lang="en-US" altLang="en-US" sz="1200" smtClean="0"/>
              <a:pPr/>
              <a:t>28</a:t>
            </a:fld>
            <a:endParaRPr lang="en-US" altLang="en-US" sz="1200"/>
          </a:p>
        </p:txBody>
      </p:sp>
      <p:sp>
        <p:nvSpPr>
          <p:cNvPr id="279555" name="Rectangle 2">
            <a:extLst>
              <a:ext uri="{FF2B5EF4-FFF2-40B4-BE49-F238E27FC236}">
                <a16:creationId xmlns:a16="http://schemas.microsoft.com/office/drawing/2014/main" id="{52EE5C1C-3C7B-42A8-9E13-5E8E12C741C3}"/>
              </a:ext>
            </a:extLst>
          </p:cNvPr>
          <p:cNvSpPr>
            <a:spLocks noChangeArrowheads="1" noTextEdit="1"/>
          </p:cNvSpPr>
          <p:nvPr>
            <p:ph type="sldImg"/>
          </p:nvPr>
        </p:nvSpPr>
        <p:spPr>
          <a:ln/>
        </p:spPr>
      </p:sp>
      <p:sp>
        <p:nvSpPr>
          <p:cNvPr id="279556" name="Rectangle 3">
            <a:extLst>
              <a:ext uri="{FF2B5EF4-FFF2-40B4-BE49-F238E27FC236}">
                <a16:creationId xmlns:a16="http://schemas.microsoft.com/office/drawing/2014/main" id="{21BC1C25-CBE8-48CD-930C-7C6BC29FE6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DBD25E3D-D10A-4141-8652-73D11D8873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101F74-DE9D-409C-838D-139D46C711B2}" type="slidenum">
              <a:rPr lang="en-US" altLang="en-US" sz="1200" smtClean="0"/>
              <a:pPr/>
              <a:t>29</a:t>
            </a:fld>
            <a:endParaRPr lang="en-US" altLang="en-US" sz="1200"/>
          </a:p>
        </p:txBody>
      </p:sp>
      <p:sp>
        <p:nvSpPr>
          <p:cNvPr id="281603" name="Rectangle 2">
            <a:extLst>
              <a:ext uri="{FF2B5EF4-FFF2-40B4-BE49-F238E27FC236}">
                <a16:creationId xmlns:a16="http://schemas.microsoft.com/office/drawing/2014/main" id="{84A7DEFC-6AA8-4045-9AF0-8A11C6BFD727}"/>
              </a:ext>
            </a:extLst>
          </p:cNvPr>
          <p:cNvSpPr>
            <a:spLocks noChangeArrowheads="1" noTextEdit="1"/>
          </p:cNvSpPr>
          <p:nvPr>
            <p:ph type="sldImg"/>
          </p:nvPr>
        </p:nvSpPr>
        <p:spPr>
          <a:ln/>
        </p:spPr>
      </p:sp>
      <p:sp>
        <p:nvSpPr>
          <p:cNvPr id="281604" name="Rectangle 3">
            <a:extLst>
              <a:ext uri="{FF2B5EF4-FFF2-40B4-BE49-F238E27FC236}">
                <a16:creationId xmlns:a16="http://schemas.microsoft.com/office/drawing/2014/main" id="{1EBB7E67-362E-4F3B-910E-D4E156DEB6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32F128D0-5CA4-48D1-AA93-C9F8EBD540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4137F9-3759-41F0-B2ED-1C1FFD049ED9}" type="slidenum">
              <a:rPr lang="en-US" altLang="en-US" sz="1200" smtClean="0"/>
              <a:pPr/>
              <a:t>30</a:t>
            </a:fld>
            <a:endParaRPr lang="en-US" altLang="en-US" sz="1200"/>
          </a:p>
        </p:txBody>
      </p:sp>
      <p:sp>
        <p:nvSpPr>
          <p:cNvPr id="283651" name="Rectangle 2">
            <a:extLst>
              <a:ext uri="{FF2B5EF4-FFF2-40B4-BE49-F238E27FC236}">
                <a16:creationId xmlns:a16="http://schemas.microsoft.com/office/drawing/2014/main" id="{EF56581C-23BF-47C0-957D-BBF3C69F4420}"/>
              </a:ext>
            </a:extLst>
          </p:cNvPr>
          <p:cNvSpPr>
            <a:spLocks noChangeArrowheads="1" noTextEdit="1"/>
          </p:cNvSpPr>
          <p:nvPr>
            <p:ph type="sldImg"/>
          </p:nvPr>
        </p:nvSpPr>
        <p:spPr>
          <a:ln/>
        </p:spPr>
      </p:sp>
      <p:sp>
        <p:nvSpPr>
          <p:cNvPr id="283652" name="Rectangle 3">
            <a:extLst>
              <a:ext uri="{FF2B5EF4-FFF2-40B4-BE49-F238E27FC236}">
                <a16:creationId xmlns:a16="http://schemas.microsoft.com/office/drawing/2014/main" id="{1BB7646D-8AB1-4A86-B798-1D499AA532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3D08B42D-5355-47A2-88CA-991BE00EEC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447F9C-DBAD-4D31-ACBF-405680ACA860}" type="slidenum">
              <a:rPr lang="en-US" altLang="en-US" sz="1200" smtClean="0"/>
              <a:pPr/>
              <a:t>31</a:t>
            </a:fld>
            <a:endParaRPr lang="en-US" altLang="en-US" sz="1200"/>
          </a:p>
        </p:txBody>
      </p:sp>
      <p:sp>
        <p:nvSpPr>
          <p:cNvPr id="285699" name="Rectangle 2">
            <a:extLst>
              <a:ext uri="{FF2B5EF4-FFF2-40B4-BE49-F238E27FC236}">
                <a16:creationId xmlns:a16="http://schemas.microsoft.com/office/drawing/2014/main" id="{76D464AA-67DA-4F99-A933-9086B4106711}"/>
              </a:ext>
            </a:extLst>
          </p:cNvPr>
          <p:cNvSpPr>
            <a:spLocks noChangeArrowheads="1" noTextEdit="1"/>
          </p:cNvSpPr>
          <p:nvPr>
            <p:ph type="sldImg"/>
          </p:nvPr>
        </p:nvSpPr>
        <p:spPr>
          <a:ln/>
        </p:spPr>
      </p:sp>
      <p:sp>
        <p:nvSpPr>
          <p:cNvPr id="285700" name="Rectangle 3">
            <a:extLst>
              <a:ext uri="{FF2B5EF4-FFF2-40B4-BE49-F238E27FC236}">
                <a16:creationId xmlns:a16="http://schemas.microsoft.com/office/drawing/2014/main" id="{A830B3B0-712C-4F43-877F-C2CA09B601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9C7F9381-6D9B-4068-83F8-14061727ED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7809F19-7B55-4A72-A5D4-9E56C163D539}" type="slidenum">
              <a:rPr lang="en-US" altLang="en-US" sz="1200" smtClean="0">
                <a:solidFill>
                  <a:srgbClr val="000000"/>
                </a:solidFill>
              </a:rPr>
              <a:pPr eaLnBrk="1" hangingPunct="1"/>
              <a:t>4</a:t>
            </a:fld>
            <a:endParaRPr lang="en-US" altLang="en-US" sz="1200">
              <a:solidFill>
                <a:srgbClr val="000000"/>
              </a:solidFill>
            </a:endParaRPr>
          </a:p>
        </p:txBody>
      </p:sp>
      <p:sp>
        <p:nvSpPr>
          <p:cNvPr id="231427" name="Rectangle 2">
            <a:extLst>
              <a:ext uri="{FF2B5EF4-FFF2-40B4-BE49-F238E27FC236}">
                <a16:creationId xmlns:a16="http://schemas.microsoft.com/office/drawing/2014/main" id="{72B7BF96-FEF7-40C8-9CAF-C731EA75B143}"/>
              </a:ext>
            </a:extLst>
          </p:cNvPr>
          <p:cNvSpPr>
            <a:spLocks noRot="1" noChangeArrowheads="1" noTextEdit="1"/>
          </p:cNvSpPr>
          <p:nvPr>
            <p:ph type="sldImg"/>
          </p:nvPr>
        </p:nvSpPr>
        <p:spPr>
          <a:ln/>
        </p:spPr>
      </p:sp>
      <p:sp>
        <p:nvSpPr>
          <p:cNvPr id="231428" name="Rectangle 3">
            <a:extLst>
              <a:ext uri="{FF2B5EF4-FFF2-40B4-BE49-F238E27FC236}">
                <a16:creationId xmlns:a16="http://schemas.microsoft.com/office/drawing/2014/main" id="{2E939A73-7997-499F-B5E5-4D7D480742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8569C93D-3AD3-4427-B35C-0E6B603401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9B4DE58-817E-4330-8B81-972C9BE853DD}" type="slidenum">
              <a:rPr lang="en-US" altLang="en-US" smtClean="0">
                <a:solidFill>
                  <a:srgbClr val="000000"/>
                </a:solidFill>
              </a:rPr>
              <a:pPr eaLnBrk="1" hangingPunct="1">
                <a:spcBef>
                  <a:spcPct val="0"/>
                </a:spcBef>
              </a:pPr>
              <a:t>32</a:t>
            </a:fld>
            <a:endParaRPr lang="en-US" altLang="en-US">
              <a:solidFill>
                <a:srgbClr val="000000"/>
              </a:solidFill>
            </a:endParaRPr>
          </a:p>
        </p:txBody>
      </p:sp>
      <p:sp>
        <p:nvSpPr>
          <p:cNvPr id="287747" name="Rectangle 2">
            <a:extLst>
              <a:ext uri="{FF2B5EF4-FFF2-40B4-BE49-F238E27FC236}">
                <a16:creationId xmlns:a16="http://schemas.microsoft.com/office/drawing/2014/main" id="{BFA37B4C-DE17-4AC0-BABD-FC0A2B40ACA4}"/>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81907E4B-044C-45ED-A57F-0C6AFAD936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361C05A9-6C33-4D28-B9B8-FF6C6FD969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2FB39DA-9749-4C81-AC9C-661DC0D540DF}" type="slidenum">
              <a:rPr lang="en-US" altLang="en-US" smtClean="0">
                <a:solidFill>
                  <a:srgbClr val="000000"/>
                </a:solidFill>
              </a:rPr>
              <a:pPr eaLnBrk="1" hangingPunct="1">
                <a:spcBef>
                  <a:spcPct val="0"/>
                </a:spcBef>
              </a:pPr>
              <a:t>33</a:t>
            </a:fld>
            <a:endParaRPr lang="en-US" altLang="en-US">
              <a:solidFill>
                <a:srgbClr val="000000"/>
              </a:solidFill>
            </a:endParaRPr>
          </a:p>
        </p:txBody>
      </p:sp>
      <p:sp>
        <p:nvSpPr>
          <p:cNvPr id="289795" name="Rectangle 2">
            <a:extLst>
              <a:ext uri="{FF2B5EF4-FFF2-40B4-BE49-F238E27FC236}">
                <a16:creationId xmlns:a16="http://schemas.microsoft.com/office/drawing/2014/main" id="{1C8B13B6-1C45-4FCD-A00C-BE6A22EC9D4A}"/>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AD230ED8-4FB3-458A-95B3-92CED69FE7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42924688-EC31-49AD-96EF-08C1FFB5EF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334D32-4D05-4BF1-91CE-B1DDEFCBBEFF}" type="slidenum">
              <a:rPr lang="en-US" altLang="en-US" sz="1200" smtClean="0"/>
              <a:pPr/>
              <a:t>34</a:t>
            </a:fld>
            <a:endParaRPr lang="en-US" altLang="en-US" sz="1200"/>
          </a:p>
        </p:txBody>
      </p:sp>
      <p:sp>
        <p:nvSpPr>
          <p:cNvPr id="291843" name="Rectangle 2">
            <a:extLst>
              <a:ext uri="{FF2B5EF4-FFF2-40B4-BE49-F238E27FC236}">
                <a16:creationId xmlns:a16="http://schemas.microsoft.com/office/drawing/2014/main" id="{1497F2A6-176A-4FAB-A42C-BBBD6C0C5E6F}"/>
              </a:ext>
            </a:extLst>
          </p:cNvPr>
          <p:cNvSpPr>
            <a:spLocks noChangeArrowheads="1" noTextEdit="1"/>
          </p:cNvSpPr>
          <p:nvPr>
            <p:ph type="sldImg"/>
          </p:nvPr>
        </p:nvSpPr>
        <p:spPr>
          <a:ln/>
        </p:spPr>
      </p:sp>
      <p:sp>
        <p:nvSpPr>
          <p:cNvPr id="291844" name="Rectangle 3">
            <a:extLst>
              <a:ext uri="{FF2B5EF4-FFF2-40B4-BE49-F238E27FC236}">
                <a16:creationId xmlns:a16="http://schemas.microsoft.com/office/drawing/2014/main" id="{4EB7F807-2BC4-4877-BB42-8F7C21E584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60867BE4-C657-4D9C-B40E-40EADD6416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6233DD2-DEC4-4354-AA04-CE03361870B2}" type="slidenum">
              <a:rPr lang="en-US" altLang="en-US" smtClean="0">
                <a:solidFill>
                  <a:srgbClr val="000000"/>
                </a:solidFill>
              </a:rPr>
              <a:pPr eaLnBrk="1" hangingPunct="1">
                <a:spcBef>
                  <a:spcPct val="0"/>
                </a:spcBef>
              </a:pPr>
              <a:t>35</a:t>
            </a:fld>
            <a:endParaRPr lang="en-US" altLang="en-US">
              <a:solidFill>
                <a:srgbClr val="000000"/>
              </a:solidFill>
            </a:endParaRPr>
          </a:p>
        </p:txBody>
      </p:sp>
      <p:sp>
        <p:nvSpPr>
          <p:cNvPr id="293891" name="Rectangle 2">
            <a:extLst>
              <a:ext uri="{FF2B5EF4-FFF2-40B4-BE49-F238E27FC236}">
                <a16:creationId xmlns:a16="http://schemas.microsoft.com/office/drawing/2014/main" id="{35115C74-8BBE-47BD-AB19-6D43EEAAF579}"/>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FD87477E-CBC2-4F30-AC8D-D082DFB2C9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C6E71EA7-0B71-435F-BA95-A9834A7375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BA4CB46-B73B-4BE7-8458-949A51A0B593}" type="slidenum">
              <a:rPr lang="en-US" altLang="en-US" smtClean="0">
                <a:solidFill>
                  <a:srgbClr val="000000"/>
                </a:solidFill>
              </a:rPr>
              <a:pPr eaLnBrk="1" hangingPunct="1">
                <a:spcBef>
                  <a:spcPct val="0"/>
                </a:spcBef>
              </a:pPr>
              <a:t>36</a:t>
            </a:fld>
            <a:endParaRPr lang="en-US" altLang="en-US">
              <a:solidFill>
                <a:srgbClr val="000000"/>
              </a:solidFill>
            </a:endParaRPr>
          </a:p>
        </p:txBody>
      </p:sp>
      <p:sp>
        <p:nvSpPr>
          <p:cNvPr id="295939" name="Rectangle 2">
            <a:extLst>
              <a:ext uri="{FF2B5EF4-FFF2-40B4-BE49-F238E27FC236}">
                <a16:creationId xmlns:a16="http://schemas.microsoft.com/office/drawing/2014/main" id="{BDE222DC-F3E4-44FF-B52C-E8FC97E5CBB1}"/>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B8230906-B74B-4B2F-A501-CD0398EB1C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C0C5AADB-DC14-4B83-9A9B-198E5478C2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1AA9A8C-9B92-4BB9-A1CD-F2976EFC878F}" type="slidenum">
              <a:rPr lang="en-US" altLang="en-US" smtClean="0">
                <a:solidFill>
                  <a:srgbClr val="000000"/>
                </a:solidFill>
              </a:rPr>
              <a:pPr eaLnBrk="1" hangingPunct="1">
                <a:spcBef>
                  <a:spcPct val="0"/>
                </a:spcBef>
              </a:pPr>
              <a:t>37</a:t>
            </a:fld>
            <a:endParaRPr lang="en-US" altLang="en-US">
              <a:solidFill>
                <a:srgbClr val="000000"/>
              </a:solidFill>
            </a:endParaRPr>
          </a:p>
        </p:txBody>
      </p:sp>
      <p:sp>
        <p:nvSpPr>
          <p:cNvPr id="297987" name="Rectangle 2">
            <a:extLst>
              <a:ext uri="{FF2B5EF4-FFF2-40B4-BE49-F238E27FC236}">
                <a16:creationId xmlns:a16="http://schemas.microsoft.com/office/drawing/2014/main" id="{074C7E00-4163-43EC-9FAC-7EE64884AEDF}"/>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2F812494-942C-49C8-97FA-F5DFFC6CC4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4D27A60A-6E25-4D08-909E-50F65D85E2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88721B6-2638-4541-AF43-A1A2DD005722}" type="slidenum">
              <a:rPr lang="en-US" altLang="en-US" smtClean="0">
                <a:solidFill>
                  <a:srgbClr val="000000"/>
                </a:solidFill>
              </a:rPr>
              <a:pPr eaLnBrk="1" hangingPunct="1">
                <a:spcBef>
                  <a:spcPct val="0"/>
                </a:spcBef>
              </a:pPr>
              <a:t>38</a:t>
            </a:fld>
            <a:endParaRPr lang="en-US" altLang="en-US">
              <a:solidFill>
                <a:srgbClr val="000000"/>
              </a:solidFill>
            </a:endParaRPr>
          </a:p>
        </p:txBody>
      </p:sp>
      <p:sp>
        <p:nvSpPr>
          <p:cNvPr id="300035" name="Rectangle 2">
            <a:extLst>
              <a:ext uri="{FF2B5EF4-FFF2-40B4-BE49-F238E27FC236}">
                <a16:creationId xmlns:a16="http://schemas.microsoft.com/office/drawing/2014/main" id="{037D6228-5DEC-421B-8193-0024B8D4DD08}"/>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A796F7FC-C665-430C-BBA8-3D9F64EAFD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78346313-902D-4BC5-ABAA-229347C44C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7F3321E-EF5F-41E6-9DC3-0B098966B2D8}" type="slidenum">
              <a:rPr lang="en-US" altLang="en-US" smtClean="0">
                <a:solidFill>
                  <a:srgbClr val="000000"/>
                </a:solidFill>
              </a:rPr>
              <a:pPr eaLnBrk="1" hangingPunct="1">
                <a:spcBef>
                  <a:spcPct val="0"/>
                </a:spcBef>
              </a:pPr>
              <a:t>39</a:t>
            </a:fld>
            <a:endParaRPr lang="en-US" altLang="en-US">
              <a:solidFill>
                <a:srgbClr val="000000"/>
              </a:solidFill>
            </a:endParaRPr>
          </a:p>
        </p:txBody>
      </p:sp>
      <p:sp>
        <p:nvSpPr>
          <p:cNvPr id="302083" name="Rectangle 2">
            <a:extLst>
              <a:ext uri="{FF2B5EF4-FFF2-40B4-BE49-F238E27FC236}">
                <a16:creationId xmlns:a16="http://schemas.microsoft.com/office/drawing/2014/main" id="{E2C18472-B9F6-4BFC-BD44-E6E5075E1D60}"/>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A26B2A20-88FE-4323-A436-893BDCC698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0120F2BF-5BDF-47D3-92FA-BD18A29177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A26886-26E4-4FF8-8B06-1BBE3625739C}" type="slidenum">
              <a:rPr lang="en-US" altLang="en-US" sz="1200" smtClean="0"/>
              <a:pPr/>
              <a:t>40</a:t>
            </a:fld>
            <a:endParaRPr lang="en-US" altLang="en-US" sz="1200"/>
          </a:p>
        </p:txBody>
      </p:sp>
      <p:sp>
        <p:nvSpPr>
          <p:cNvPr id="304131" name="Rectangle 2">
            <a:extLst>
              <a:ext uri="{FF2B5EF4-FFF2-40B4-BE49-F238E27FC236}">
                <a16:creationId xmlns:a16="http://schemas.microsoft.com/office/drawing/2014/main" id="{31778953-0FDE-4F54-A570-0D2AF8F1A4A6}"/>
              </a:ext>
            </a:extLst>
          </p:cNvPr>
          <p:cNvSpPr>
            <a:spLocks noChangeArrowheads="1" noTextEdit="1"/>
          </p:cNvSpPr>
          <p:nvPr>
            <p:ph type="sldImg"/>
          </p:nvPr>
        </p:nvSpPr>
        <p:spPr>
          <a:ln/>
        </p:spPr>
      </p:sp>
      <p:sp>
        <p:nvSpPr>
          <p:cNvPr id="304132" name="Rectangle 3">
            <a:extLst>
              <a:ext uri="{FF2B5EF4-FFF2-40B4-BE49-F238E27FC236}">
                <a16:creationId xmlns:a16="http://schemas.microsoft.com/office/drawing/2014/main" id="{C916D71F-7108-4F30-8B15-DC43B58336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500596C7-3934-4DF3-A414-9767FF091E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5A7771-71D4-4781-A767-8CA0A3E8641A}" type="slidenum">
              <a:rPr lang="en-US" altLang="en-US" sz="1200" smtClean="0">
                <a:solidFill>
                  <a:srgbClr val="000000"/>
                </a:solidFill>
              </a:rPr>
              <a:pPr eaLnBrk="1" hangingPunct="1"/>
              <a:t>5</a:t>
            </a:fld>
            <a:endParaRPr lang="en-US" altLang="en-US" sz="1200">
              <a:solidFill>
                <a:srgbClr val="000000"/>
              </a:solidFill>
            </a:endParaRPr>
          </a:p>
        </p:txBody>
      </p:sp>
      <p:sp>
        <p:nvSpPr>
          <p:cNvPr id="233475" name="Rectangle 2">
            <a:extLst>
              <a:ext uri="{FF2B5EF4-FFF2-40B4-BE49-F238E27FC236}">
                <a16:creationId xmlns:a16="http://schemas.microsoft.com/office/drawing/2014/main" id="{213BEC0F-5431-4347-9BE7-AA0A3A9BCB5B}"/>
              </a:ext>
            </a:extLst>
          </p:cNvPr>
          <p:cNvSpPr>
            <a:spLocks noRot="1" noChangeArrowheads="1" noTextEdit="1"/>
          </p:cNvSpPr>
          <p:nvPr>
            <p:ph type="sldImg"/>
          </p:nvPr>
        </p:nvSpPr>
        <p:spPr>
          <a:ln/>
        </p:spPr>
      </p:sp>
      <p:sp>
        <p:nvSpPr>
          <p:cNvPr id="233476" name="Rectangle 3">
            <a:extLst>
              <a:ext uri="{FF2B5EF4-FFF2-40B4-BE49-F238E27FC236}">
                <a16:creationId xmlns:a16="http://schemas.microsoft.com/office/drawing/2014/main" id="{247C8804-83BE-449B-884E-CDFB1A4A75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A4A8BA44-FD2B-4996-93F4-A752E4CCD0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84FA9E-2419-444C-A35C-5FFF610CE451}" type="slidenum">
              <a:rPr lang="en-US" altLang="en-US" sz="1200" smtClean="0"/>
              <a:pPr/>
              <a:t>6</a:t>
            </a:fld>
            <a:endParaRPr lang="en-US" altLang="en-US" sz="1200"/>
          </a:p>
        </p:txBody>
      </p:sp>
      <p:sp>
        <p:nvSpPr>
          <p:cNvPr id="235523" name="Rectangle 2">
            <a:extLst>
              <a:ext uri="{FF2B5EF4-FFF2-40B4-BE49-F238E27FC236}">
                <a16:creationId xmlns:a16="http://schemas.microsoft.com/office/drawing/2014/main" id="{849B0DF6-1EB2-43C4-979B-50D39FB1251C}"/>
              </a:ext>
            </a:extLst>
          </p:cNvPr>
          <p:cNvSpPr>
            <a:spLocks noChangeArrowheads="1" noTextEdit="1"/>
          </p:cNvSpPr>
          <p:nvPr>
            <p:ph type="sldImg"/>
          </p:nvPr>
        </p:nvSpPr>
        <p:spPr>
          <a:ln/>
        </p:spPr>
      </p:sp>
      <p:sp>
        <p:nvSpPr>
          <p:cNvPr id="235524" name="Rectangle 3">
            <a:extLst>
              <a:ext uri="{FF2B5EF4-FFF2-40B4-BE49-F238E27FC236}">
                <a16:creationId xmlns:a16="http://schemas.microsoft.com/office/drawing/2014/main" id="{F481A208-681A-46A8-A0F3-E5E5C1217D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1604A1E7-DD96-4C17-A3EE-6B1CFD71B4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2000" indent="-2921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3163" indent="-2333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3063" indent="-2333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2963" indent="-2333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FAD6860-EABD-4DF3-B5B3-C8FA272E48DF}" type="slidenum">
              <a:rPr lang="en-US" altLang="en-US" smtClean="0">
                <a:solidFill>
                  <a:srgbClr val="000000"/>
                </a:solidFill>
              </a:rPr>
              <a:pPr eaLnBrk="1" hangingPunct="1">
                <a:spcBef>
                  <a:spcPct val="0"/>
                </a:spcBef>
              </a:pPr>
              <a:t>7</a:t>
            </a:fld>
            <a:endParaRPr lang="en-US" altLang="en-US">
              <a:solidFill>
                <a:srgbClr val="000000"/>
              </a:solidFill>
            </a:endParaRPr>
          </a:p>
        </p:txBody>
      </p:sp>
      <p:sp>
        <p:nvSpPr>
          <p:cNvPr id="237571" name="Rectangle 2">
            <a:extLst>
              <a:ext uri="{FF2B5EF4-FFF2-40B4-BE49-F238E27FC236}">
                <a16:creationId xmlns:a16="http://schemas.microsoft.com/office/drawing/2014/main" id="{09FF7C55-0F71-44CB-9924-F3C28693EA0A}"/>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55022D3F-D876-4ECE-B0D2-349FC28FFF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1320F420-31F2-467E-A6C1-03F5A249CA6C}"/>
              </a:ext>
            </a:extLst>
          </p:cNvPr>
          <p:cNvSpPr txBox="1">
            <a:spLocks noGrp="1" noChangeArrowheads="1"/>
          </p:cNvSpPr>
          <p:nvPr/>
        </p:nvSpPr>
        <p:spPr bwMode="auto">
          <a:xfrm>
            <a:off x="4010025" y="890111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DE134D6-B339-452E-958B-31B6E3152F5B}" type="slidenum">
              <a:rPr lang="en-US" altLang="en-US" sz="1200">
                <a:solidFill>
                  <a:srgbClr val="000000"/>
                </a:solidFill>
              </a:rPr>
              <a:pPr algn="r"/>
              <a:t>8</a:t>
            </a:fld>
            <a:endParaRPr lang="en-US" altLang="en-US" sz="1200">
              <a:solidFill>
                <a:srgbClr val="000000"/>
              </a:solidFill>
            </a:endParaRPr>
          </a:p>
        </p:txBody>
      </p:sp>
      <p:sp>
        <p:nvSpPr>
          <p:cNvPr id="239619" name="Rectangle 2">
            <a:extLst>
              <a:ext uri="{FF2B5EF4-FFF2-40B4-BE49-F238E27FC236}">
                <a16:creationId xmlns:a16="http://schemas.microsoft.com/office/drawing/2014/main" id="{5C321459-AE44-4219-A117-F4B4087AA057}"/>
              </a:ext>
            </a:extLst>
          </p:cNvPr>
          <p:cNvSpPr>
            <a:spLocks noChangeArrowheads="1" noTextEdit="1"/>
          </p:cNvSpPr>
          <p:nvPr>
            <p:ph type="sldImg"/>
          </p:nvPr>
        </p:nvSpPr>
        <p:spPr>
          <a:ln/>
        </p:spPr>
      </p:sp>
      <p:sp>
        <p:nvSpPr>
          <p:cNvPr id="239620" name="Rectangle 3">
            <a:extLst>
              <a:ext uri="{FF2B5EF4-FFF2-40B4-BE49-F238E27FC236}">
                <a16:creationId xmlns:a16="http://schemas.microsoft.com/office/drawing/2014/main" id="{79847D45-3A8A-4077-80BA-406F8E9AD3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79CE4110-B7EC-4867-99C6-90954AA0B0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7AD329-9FD5-44F4-9597-2937638F6563}" type="slidenum">
              <a:rPr lang="en-US" altLang="en-US" sz="1200" smtClean="0"/>
              <a:pPr/>
              <a:t>9</a:t>
            </a:fld>
            <a:endParaRPr lang="en-US" altLang="en-US" sz="1200"/>
          </a:p>
        </p:txBody>
      </p:sp>
      <p:sp>
        <p:nvSpPr>
          <p:cNvPr id="241667" name="Rectangle 2">
            <a:extLst>
              <a:ext uri="{FF2B5EF4-FFF2-40B4-BE49-F238E27FC236}">
                <a16:creationId xmlns:a16="http://schemas.microsoft.com/office/drawing/2014/main" id="{7440CC74-EEAA-41E8-8D34-74B3BC837659}"/>
              </a:ext>
            </a:extLst>
          </p:cNvPr>
          <p:cNvSpPr>
            <a:spLocks noChangeArrowheads="1" noTextEdit="1"/>
          </p:cNvSpPr>
          <p:nvPr>
            <p:ph type="sldImg"/>
          </p:nvPr>
        </p:nvSpPr>
        <p:spPr>
          <a:ln/>
        </p:spPr>
      </p:sp>
      <p:sp>
        <p:nvSpPr>
          <p:cNvPr id="241668" name="Rectangle 3">
            <a:extLst>
              <a:ext uri="{FF2B5EF4-FFF2-40B4-BE49-F238E27FC236}">
                <a16:creationId xmlns:a16="http://schemas.microsoft.com/office/drawing/2014/main" id="{2A11EBFF-458D-4835-BC30-083E14D126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E06EFD30-E40C-4ADA-B2B1-67C90E4CA8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3063" indent="-233363">
              <a:defRPr sz="2400">
                <a:solidFill>
                  <a:schemeClr val="tx1"/>
                </a:solidFill>
                <a:latin typeface="Arial" panose="020B0604020202020204" pitchFamily="34" charset="0"/>
                <a:ea typeface="ＭＳ Ｐゴシック" panose="020B0600070205080204" pitchFamily="34" charset="-128"/>
              </a:defRPr>
            </a:lvl4pPr>
            <a:lvl5pPr marL="2112963" indent="-233363">
              <a:defRPr sz="2400">
                <a:solidFill>
                  <a:schemeClr val="tx1"/>
                </a:solidFill>
                <a:latin typeface="Arial" panose="020B0604020202020204" pitchFamily="34"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440AD5-AE00-4087-B2C4-ACBA35544829}" type="slidenum">
              <a:rPr lang="en-US" altLang="en-US" sz="1200" smtClean="0"/>
              <a:pPr/>
              <a:t>11</a:t>
            </a:fld>
            <a:endParaRPr lang="en-US" altLang="en-US" sz="1200"/>
          </a:p>
        </p:txBody>
      </p:sp>
      <p:sp>
        <p:nvSpPr>
          <p:cNvPr id="244739" name="Rectangle 2">
            <a:extLst>
              <a:ext uri="{FF2B5EF4-FFF2-40B4-BE49-F238E27FC236}">
                <a16:creationId xmlns:a16="http://schemas.microsoft.com/office/drawing/2014/main" id="{7CBDBA44-862E-45BA-929F-CC2EA3198833}"/>
              </a:ext>
            </a:extLst>
          </p:cNvPr>
          <p:cNvSpPr>
            <a:spLocks noChangeArrowheads="1" noTextEdit="1"/>
          </p:cNvSpPr>
          <p:nvPr>
            <p:ph type="sldImg"/>
          </p:nvPr>
        </p:nvSpPr>
        <p:spPr>
          <a:ln/>
        </p:spPr>
      </p:sp>
      <p:sp>
        <p:nvSpPr>
          <p:cNvPr id="244740" name="Rectangle 3">
            <a:extLst>
              <a:ext uri="{FF2B5EF4-FFF2-40B4-BE49-F238E27FC236}">
                <a16:creationId xmlns:a16="http://schemas.microsoft.com/office/drawing/2014/main" id="{FAAA5133-B40C-41BB-8301-2003F4912B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AB17-C6F9-4B97-94E5-DAB91366E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35E540-DFB8-4C19-A15E-2D839D4AA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78C59-B7D7-4A5B-93A1-260F97745097}"/>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5" name="Footer Placeholder 4">
            <a:extLst>
              <a:ext uri="{FF2B5EF4-FFF2-40B4-BE49-F238E27FC236}">
                <a16:creationId xmlns:a16="http://schemas.microsoft.com/office/drawing/2014/main" id="{D880D6E0-AEF4-4127-9FDB-703368113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58AA-1441-478C-A7D2-5A4CC9DCCD74}"/>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121206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B506-9E63-4D2B-BC6D-EB9D534F2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1EBFC-6723-42C6-841F-E4FD000429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DDDE7-12BD-467A-ACF8-E9768E6C4B34}"/>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5" name="Footer Placeholder 4">
            <a:extLst>
              <a:ext uri="{FF2B5EF4-FFF2-40B4-BE49-F238E27FC236}">
                <a16:creationId xmlns:a16="http://schemas.microsoft.com/office/drawing/2014/main" id="{074B9752-1570-480F-B5AE-5625EAC3A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303E6-5764-4BA3-87F1-71D4E5CCB8B3}"/>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71137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EEABE-F61A-420D-BA3D-A7452BE8E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F280EF-040E-46CA-9646-437478D443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D94E6-D1B3-434E-B505-ECBAEE7E9E99}"/>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5" name="Footer Placeholder 4">
            <a:extLst>
              <a:ext uri="{FF2B5EF4-FFF2-40B4-BE49-F238E27FC236}">
                <a16:creationId xmlns:a16="http://schemas.microsoft.com/office/drawing/2014/main" id="{A4F91521-8405-499A-9601-4916D4287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6139-7E26-40E1-B87B-84AD4581033C}"/>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390249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B8FD36-18A4-412F-87D7-4EC945EBDD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F0B565-0975-40C2-8883-87DB80F1E843}"/>
              </a:ext>
            </a:extLst>
          </p:cNvPr>
          <p:cNvSpPr>
            <a:spLocks noGrp="1" noChangeArrowheads="1"/>
          </p:cNvSpPr>
          <p:nvPr>
            <p:ph type="sldNum" sz="quarter" idx="11"/>
          </p:nvPr>
        </p:nvSpPr>
        <p:spPr>
          <a:ln/>
        </p:spPr>
        <p:txBody>
          <a:bodyPr/>
          <a:lstStyle>
            <a:lvl1pPr>
              <a:defRPr/>
            </a:lvl1pPr>
          </a:lstStyle>
          <a:p>
            <a:pPr>
              <a:defRPr/>
            </a:pPr>
            <a:fld id="{A0259C8B-56CA-45EF-B2AF-639001F1C74C}" type="slidenum">
              <a:rPr lang="en-US" altLang="en-US"/>
              <a:pPr>
                <a:defRPr/>
              </a:pPr>
              <a:t>‹#›</a:t>
            </a:fld>
            <a:endParaRPr lang="en-US" altLang="en-US"/>
          </a:p>
        </p:txBody>
      </p:sp>
      <p:sp>
        <p:nvSpPr>
          <p:cNvPr id="7" name="Rectangle 12">
            <a:extLst>
              <a:ext uri="{FF2B5EF4-FFF2-40B4-BE49-F238E27FC236}">
                <a16:creationId xmlns:a16="http://schemas.microsoft.com/office/drawing/2014/main" id="{ADBAE878-6D7D-409F-8213-B08BD095E823}"/>
              </a:ext>
            </a:extLst>
          </p:cNvPr>
          <p:cNvSpPr>
            <a:spLocks noGrp="1" noChangeArrowheads="1"/>
          </p:cNvSpPr>
          <p:nvPr>
            <p:ph type="ftr" sz="quarter" idx="12"/>
          </p:nvPr>
        </p:nvSpPr>
        <p:spPr>
          <a:ln/>
        </p:spPr>
        <p:txBody>
          <a:bodyPr/>
          <a:lstStyle>
            <a:lvl1pPr>
              <a:defRPr/>
            </a:lvl1pPr>
          </a:lstStyle>
          <a:p>
            <a:pPr>
              <a:defRPr/>
            </a:pPr>
            <a:r>
              <a:rPr lang="en-US"/>
              <a:t>© 2012 Pearson Education, Inc.</a:t>
            </a:r>
          </a:p>
        </p:txBody>
      </p:sp>
    </p:spTree>
    <p:extLst>
      <p:ext uri="{BB962C8B-B14F-4D97-AF65-F5344CB8AC3E}">
        <p14:creationId xmlns:p14="http://schemas.microsoft.com/office/powerpoint/2010/main" val="301479281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CFBACC-CE1E-4FA0-9573-0A4F832013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6B5E61-0EBA-4C6A-B142-ECD4E5808301}"/>
              </a:ext>
            </a:extLst>
          </p:cNvPr>
          <p:cNvSpPr>
            <a:spLocks noGrp="1" noChangeArrowheads="1"/>
          </p:cNvSpPr>
          <p:nvPr>
            <p:ph type="sldNum" sz="quarter" idx="11"/>
          </p:nvPr>
        </p:nvSpPr>
        <p:spPr>
          <a:ln/>
        </p:spPr>
        <p:txBody>
          <a:bodyPr/>
          <a:lstStyle>
            <a:lvl1pPr>
              <a:defRPr/>
            </a:lvl1pPr>
          </a:lstStyle>
          <a:p>
            <a:pPr>
              <a:defRPr/>
            </a:pPr>
            <a:fld id="{48C58B13-5C4F-4D37-AAD1-F7CC94C5156E}" type="slidenum">
              <a:rPr lang="en-US" altLang="en-US"/>
              <a:pPr>
                <a:defRPr/>
              </a:pPr>
              <a:t>‹#›</a:t>
            </a:fld>
            <a:endParaRPr lang="en-US" altLang="en-US"/>
          </a:p>
        </p:txBody>
      </p:sp>
      <p:sp>
        <p:nvSpPr>
          <p:cNvPr id="7" name="Rectangle 12">
            <a:extLst>
              <a:ext uri="{FF2B5EF4-FFF2-40B4-BE49-F238E27FC236}">
                <a16:creationId xmlns:a16="http://schemas.microsoft.com/office/drawing/2014/main" id="{FDC830C8-DE59-4656-9DCF-0B1DAD1BF405}"/>
              </a:ext>
            </a:extLst>
          </p:cNvPr>
          <p:cNvSpPr>
            <a:spLocks noGrp="1" noChangeArrowheads="1"/>
          </p:cNvSpPr>
          <p:nvPr>
            <p:ph type="ftr" sz="quarter" idx="12"/>
          </p:nvPr>
        </p:nvSpPr>
        <p:spPr>
          <a:ln/>
        </p:spPr>
        <p:txBody>
          <a:bodyPr/>
          <a:lstStyle>
            <a:lvl1pPr>
              <a:defRPr/>
            </a:lvl1pPr>
          </a:lstStyle>
          <a:p>
            <a:pPr>
              <a:defRPr/>
            </a:pPr>
            <a:r>
              <a:rPr lang="en-US"/>
              <a:t>© 2012 Pearson Education, Inc.</a:t>
            </a:r>
          </a:p>
        </p:txBody>
      </p:sp>
    </p:spTree>
    <p:extLst>
      <p:ext uri="{BB962C8B-B14F-4D97-AF65-F5344CB8AC3E}">
        <p14:creationId xmlns:p14="http://schemas.microsoft.com/office/powerpoint/2010/main" val="418773875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B0DF4C-32C1-493A-82A1-B67D9D8274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A3FAB4-2F90-4A32-BB46-97500AB2ECC0}"/>
              </a:ext>
            </a:extLst>
          </p:cNvPr>
          <p:cNvSpPr>
            <a:spLocks noGrp="1" noChangeArrowheads="1"/>
          </p:cNvSpPr>
          <p:nvPr>
            <p:ph type="sldNum" sz="quarter" idx="11"/>
          </p:nvPr>
        </p:nvSpPr>
        <p:spPr>
          <a:ln/>
        </p:spPr>
        <p:txBody>
          <a:bodyPr/>
          <a:lstStyle>
            <a:lvl1pPr>
              <a:defRPr/>
            </a:lvl1pPr>
          </a:lstStyle>
          <a:p>
            <a:pPr>
              <a:defRPr/>
            </a:pPr>
            <a:fld id="{EF8EA531-55DF-4248-9D90-20D09B590278}" type="slidenum">
              <a:rPr lang="en-US" altLang="en-US"/>
              <a:pPr>
                <a:defRPr/>
              </a:pPr>
              <a:t>‹#›</a:t>
            </a:fld>
            <a:endParaRPr lang="en-US" altLang="en-US"/>
          </a:p>
        </p:txBody>
      </p:sp>
      <p:sp>
        <p:nvSpPr>
          <p:cNvPr id="7" name="Rectangle 12">
            <a:extLst>
              <a:ext uri="{FF2B5EF4-FFF2-40B4-BE49-F238E27FC236}">
                <a16:creationId xmlns:a16="http://schemas.microsoft.com/office/drawing/2014/main" id="{B94E5E0E-2785-4217-85A8-912D0D7A7D95}"/>
              </a:ext>
            </a:extLst>
          </p:cNvPr>
          <p:cNvSpPr>
            <a:spLocks noGrp="1" noChangeArrowheads="1"/>
          </p:cNvSpPr>
          <p:nvPr>
            <p:ph type="ftr" sz="quarter" idx="12"/>
          </p:nvPr>
        </p:nvSpPr>
        <p:spPr>
          <a:ln/>
        </p:spPr>
        <p:txBody>
          <a:bodyPr/>
          <a:lstStyle>
            <a:lvl1pPr>
              <a:defRPr/>
            </a:lvl1pPr>
          </a:lstStyle>
          <a:p>
            <a:pPr>
              <a:defRPr/>
            </a:pPr>
            <a:r>
              <a:rPr lang="en-US"/>
              <a:t>© 2012 Pearson Education, Inc.</a:t>
            </a:r>
          </a:p>
        </p:txBody>
      </p:sp>
    </p:spTree>
    <p:extLst>
      <p:ext uri="{BB962C8B-B14F-4D97-AF65-F5344CB8AC3E}">
        <p14:creationId xmlns:p14="http://schemas.microsoft.com/office/powerpoint/2010/main" val="229939532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62C2563-F76F-488C-B2A1-8043A43C31C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7FFEC8-669A-446B-B1BE-32A3E856F9F9}"/>
              </a:ext>
            </a:extLst>
          </p:cNvPr>
          <p:cNvSpPr>
            <a:spLocks noGrp="1" noChangeArrowheads="1"/>
          </p:cNvSpPr>
          <p:nvPr>
            <p:ph type="sldNum" sz="quarter" idx="11"/>
          </p:nvPr>
        </p:nvSpPr>
        <p:spPr>
          <a:ln/>
        </p:spPr>
        <p:txBody>
          <a:bodyPr/>
          <a:lstStyle>
            <a:lvl1pPr>
              <a:defRPr/>
            </a:lvl1pPr>
          </a:lstStyle>
          <a:p>
            <a:pPr>
              <a:defRPr/>
            </a:pPr>
            <a:fld id="{BECF19AE-71F7-4CAE-805B-65E81929B828}" type="slidenum">
              <a:rPr lang="en-US" altLang="en-US"/>
              <a:pPr>
                <a:defRPr/>
              </a:pPr>
              <a:t>‹#›</a:t>
            </a:fld>
            <a:endParaRPr lang="en-US" altLang="en-US"/>
          </a:p>
        </p:txBody>
      </p:sp>
      <p:sp>
        <p:nvSpPr>
          <p:cNvPr id="8" name="Rectangle 12">
            <a:extLst>
              <a:ext uri="{FF2B5EF4-FFF2-40B4-BE49-F238E27FC236}">
                <a16:creationId xmlns:a16="http://schemas.microsoft.com/office/drawing/2014/main" id="{537E7FBD-45A7-44E1-BF6E-EEADB0CEC755}"/>
              </a:ext>
            </a:extLst>
          </p:cNvPr>
          <p:cNvSpPr>
            <a:spLocks noGrp="1" noChangeArrowheads="1"/>
          </p:cNvSpPr>
          <p:nvPr>
            <p:ph type="ftr" sz="quarter" idx="12"/>
          </p:nvPr>
        </p:nvSpPr>
        <p:spPr>
          <a:ln/>
        </p:spPr>
        <p:txBody>
          <a:bodyPr/>
          <a:lstStyle>
            <a:lvl1pPr>
              <a:defRPr/>
            </a:lvl1pPr>
          </a:lstStyle>
          <a:p>
            <a:pPr>
              <a:defRPr/>
            </a:pPr>
            <a:r>
              <a:rPr lang="en-US"/>
              <a:t>© 2012 Pearson Education, Inc.</a:t>
            </a:r>
          </a:p>
        </p:txBody>
      </p:sp>
    </p:spTree>
    <p:extLst>
      <p:ext uri="{BB962C8B-B14F-4D97-AF65-F5344CB8AC3E}">
        <p14:creationId xmlns:p14="http://schemas.microsoft.com/office/powerpoint/2010/main" val="35100392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D4FF-4BD1-45E3-9BA4-1D705B0CC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B34B3-A6DD-404E-A111-0DD22773F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B63B3-EDBF-443B-8CBB-ED33813DB399}"/>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5" name="Footer Placeholder 4">
            <a:extLst>
              <a:ext uri="{FF2B5EF4-FFF2-40B4-BE49-F238E27FC236}">
                <a16:creationId xmlns:a16="http://schemas.microsoft.com/office/drawing/2014/main" id="{6EB50FB4-8EFD-4670-A28D-C074E4997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946D6-3DE3-40D0-9376-E0EB125B7189}"/>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27084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81C4-53A1-4608-BAC6-F356F3A795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F63BDE-353C-4F35-B6A8-5C3335537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7E7003-9AEB-4465-8273-2C23DA10FB89}"/>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5" name="Footer Placeholder 4">
            <a:extLst>
              <a:ext uri="{FF2B5EF4-FFF2-40B4-BE49-F238E27FC236}">
                <a16:creationId xmlns:a16="http://schemas.microsoft.com/office/drawing/2014/main" id="{A47CBAA2-1FD4-4373-A75E-BEAC0D997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E923F-DBFD-4733-AA60-8B6CF41C970A}"/>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248312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5E1D-B8E7-4200-B387-3540335FC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3AFF0-A0FA-4BB2-87E8-335D99B9E7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56A60-ABB9-404A-AED1-C698F24A0B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C0D02C-1B58-4A68-BE96-06F2A0C440FC}"/>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6" name="Footer Placeholder 5">
            <a:extLst>
              <a:ext uri="{FF2B5EF4-FFF2-40B4-BE49-F238E27FC236}">
                <a16:creationId xmlns:a16="http://schemas.microsoft.com/office/drawing/2014/main" id="{2E4D777A-D2E4-4BEF-A923-D5DD7B544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0E217-7275-4E49-B1AE-B873B9604393}"/>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322616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9EB1-E752-4A81-972D-8AD495553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173DA-E2CE-4A0C-99FD-6609B5036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E0738-122E-44CF-9D8F-A1679E6B0C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9EABDF-B32F-4545-8D11-677219523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53798-024A-4FC8-91CA-D358148A5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7A3506-6D65-4BA7-9B7B-3B5588E580A6}"/>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8" name="Footer Placeholder 7">
            <a:extLst>
              <a:ext uri="{FF2B5EF4-FFF2-40B4-BE49-F238E27FC236}">
                <a16:creationId xmlns:a16="http://schemas.microsoft.com/office/drawing/2014/main" id="{A74C9BDD-5B8F-4703-ACF3-572348AE5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5B318-5D50-4992-BFE4-4B06A0881437}"/>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395029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5A11-499C-4159-9439-15A3713D4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349AC-EB55-4B6B-A183-6F40B2160668}"/>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4" name="Footer Placeholder 3">
            <a:extLst>
              <a:ext uri="{FF2B5EF4-FFF2-40B4-BE49-F238E27FC236}">
                <a16:creationId xmlns:a16="http://schemas.microsoft.com/office/drawing/2014/main" id="{5DCD034B-66F7-4FE8-9F96-97737B486C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10391-A52D-45AF-80D9-6A551B60BFD5}"/>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6944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97B20-EA95-4BA0-B233-D8CC56F13FCA}"/>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3" name="Footer Placeholder 2">
            <a:extLst>
              <a:ext uri="{FF2B5EF4-FFF2-40B4-BE49-F238E27FC236}">
                <a16:creationId xmlns:a16="http://schemas.microsoft.com/office/drawing/2014/main" id="{D15EA910-7E5B-41CC-B491-4F7DBF64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3E6D3-366C-4391-B058-11720BBDD214}"/>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373344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54E3-3602-478A-96BE-35FF2AE33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DE1A6-0E36-409B-980F-3C1FB3329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E9332-3572-43D3-ABE7-B902D393A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7C695-B682-4A5F-8634-B7D46A2EA33D}"/>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6" name="Footer Placeholder 5">
            <a:extLst>
              <a:ext uri="{FF2B5EF4-FFF2-40B4-BE49-F238E27FC236}">
                <a16:creationId xmlns:a16="http://schemas.microsoft.com/office/drawing/2014/main" id="{D075683C-402D-4618-B7B0-F206E3061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23E2D-52A5-47C4-A943-1EA393111C06}"/>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342599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E775-0583-4123-9D7B-C28182D1C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3C3186-2A78-4AA0-A34A-D60965FB9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39AF72-2656-4361-8625-5456E7A83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B8FAD-2134-4400-8EB7-550AB4A3E108}"/>
              </a:ext>
            </a:extLst>
          </p:cNvPr>
          <p:cNvSpPr>
            <a:spLocks noGrp="1"/>
          </p:cNvSpPr>
          <p:nvPr>
            <p:ph type="dt" sz="half" idx="10"/>
          </p:nvPr>
        </p:nvSpPr>
        <p:spPr/>
        <p:txBody>
          <a:bodyPr/>
          <a:lstStyle/>
          <a:p>
            <a:fld id="{F5F33A57-915B-483C-94BB-BDDF63D4266E}" type="datetimeFigureOut">
              <a:rPr lang="en-US" smtClean="0"/>
              <a:t>1/5/2021</a:t>
            </a:fld>
            <a:endParaRPr lang="en-US"/>
          </a:p>
        </p:txBody>
      </p:sp>
      <p:sp>
        <p:nvSpPr>
          <p:cNvPr id="6" name="Footer Placeholder 5">
            <a:extLst>
              <a:ext uri="{FF2B5EF4-FFF2-40B4-BE49-F238E27FC236}">
                <a16:creationId xmlns:a16="http://schemas.microsoft.com/office/drawing/2014/main" id="{95E68868-2456-4A1E-9F0C-E9B76DD17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DA90F-A20F-4CAB-9FD4-07C9998E2217}"/>
              </a:ext>
            </a:extLst>
          </p:cNvPr>
          <p:cNvSpPr>
            <a:spLocks noGrp="1"/>
          </p:cNvSpPr>
          <p:nvPr>
            <p:ph type="sldNum" sz="quarter" idx="12"/>
          </p:nvPr>
        </p:nvSpPr>
        <p:spPr/>
        <p:txBody>
          <a:bodyPr/>
          <a:lstStyle/>
          <a:p>
            <a:fld id="{F4D9CA7B-F416-4773-814F-81BD951FED75}" type="slidenum">
              <a:rPr lang="en-US" smtClean="0"/>
              <a:t>‹#›</a:t>
            </a:fld>
            <a:endParaRPr lang="en-US"/>
          </a:p>
        </p:txBody>
      </p:sp>
    </p:spTree>
    <p:extLst>
      <p:ext uri="{BB962C8B-B14F-4D97-AF65-F5344CB8AC3E}">
        <p14:creationId xmlns:p14="http://schemas.microsoft.com/office/powerpoint/2010/main" val="385222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491B1-E4DB-4A4E-9498-10F656BE0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C8906-A23D-46DA-9A19-CF1B81BB3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CE8D2-B469-44EC-B728-A0EEE7277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33A57-915B-483C-94BB-BDDF63D4266E}" type="datetimeFigureOut">
              <a:rPr lang="en-US" smtClean="0"/>
              <a:t>1/5/2021</a:t>
            </a:fld>
            <a:endParaRPr lang="en-US"/>
          </a:p>
        </p:txBody>
      </p:sp>
      <p:sp>
        <p:nvSpPr>
          <p:cNvPr id="5" name="Footer Placeholder 4">
            <a:extLst>
              <a:ext uri="{FF2B5EF4-FFF2-40B4-BE49-F238E27FC236}">
                <a16:creationId xmlns:a16="http://schemas.microsoft.com/office/drawing/2014/main" id="{57EFA56F-7B84-45B3-B64D-19E317B92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BD7247-B817-40BD-A54D-B745F0448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9CA7B-F416-4773-814F-81BD951FED75}" type="slidenum">
              <a:rPr lang="en-US" smtClean="0"/>
              <a:t>‹#›</a:t>
            </a:fld>
            <a:endParaRPr lang="en-US"/>
          </a:p>
        </p:txBody>
      </p:sp>
    </p:spTree>
    <p:extLst>
      <p:ext uri="{BB962C8B-B14F-4D97-AF65-F5344CB8AC3E}">
        <p14:creationId xmlns:p14="http://schemas.microsoft.com/office/powerpoint/2010/main" val="427214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472-ABC8-4F80-AD84-4F7889CB3EE1}"/>
              </a:ext>
            </a:extLst>
          </p:cNvPr>
          <p:cNvSpPr>
            <a:spLocks noGrp="1"/>
          </p:cNvSpPr>
          <p:nvPr>
            <p:ph type="ctrTitle"/>
          </p:nvPr>
        </p:nvSpPr>
        <p:spPr/>
        <p:txBody>
          <a:bodyPr/>
          <a:lstStyle/>
          <a:p>
            <a:r>
              <a:rPr lang="en-US" b="1" dirty="0"/>
              <a:t>Thermochemistry notes </a:t>
            </a:r>
            <a:br>
              <a:rPr lang="en-US" b="1" dirty="0"/>
            </a:br>
            <a:r>
              <a:rPr lang="en-US" b="1" dirty="0"/>
              <a:t>(part 2)</a:t>
            </a:r>
          </a:p>
        </p:txBody>
      </p:sp>
      <p:sp>
        <p:nvSpPr>
          <p:cNvPr id="3" name="Subtitle 2">
            <a:extLst>
              <a:ext uri="{FF2B5EF4-FFF2-40B4-BE49-F238E27FC236}">
                <a16:creationId xmlns:a16="http://schemas.microsoft.com/office/drawing/2014/main" id="{14519A1C-5E77-4BF2-874F-2CF4F7D9CE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926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BDDB9274-F989-4710-A13A-B6DA6F247BD8}"/>
              </a:ext>
            </a:extLst>
          </p:cNvPr>
          <p:cNvSpPr>
            <a:spLocks noGrp="1" noChangeArrowheads="1"/>
          </p:cNvSpPr>
          <p:nvPr>
            <p:ph type="title"/>
          </p:nvPr>
        </p:nvSpPr>
        <p:spPr/>
        <p:txBody>
          <a:bodyPr/>
          <a:lstStyle/>
          <a:p>
            <a:r>
              <a:rPr lang="en-US" altLang="en-US" b="1" dirty="0"/>
              <a:t>                  Constant Pressure Calorimetry</a:t>
            </a:r>
          </a:p>
        </p:txBody>
      </p:sp>
      <p:sp>
        <p:nvSpPr>
          <p:cNvPr id="242691" name="Content Placeholder 2">
            <a:extLst>
              <a:ext uri="{FF2B5EF4-FFF2-40B4-BE49-F238E27FC236}">
                <a16:creationId xmlns:a16="http://schemas.microsoft.com/office/drawing/2014/main" id="{4A7B4EB0-6E55-438E-B2DD-FD4A29973638}"/>
              </a:ext>
            </a:extLst>
          </p:cNvPr>
          <p:cNvSpPr>
            <a:spLocks noGrp="1" noChangeArrowheads="1"/>
          </p:cNvSpPr>
          <p:nvPr>
            <p:ph sz="half" idx="1"/>
          </p:nvPr>
        </p:nvSpPr>
        <p:spPr>
          <a:xfrm>
            <a:off x="2209800" y="1981200"/>
            <a:ext cx="8077200" cy="1143000"/>
          </a:xfrm>
        </p:spPr>
        <p:txBody>
          <a:bodyPr>
            <a:normAutofit/>
          </a:bodyPr>
          <a:lstStyle/>
          <a:p>
            <a:pPr marL="0" indent="0">
              <a:buNone/>
            </a:pPr>
            <a:r>
              <a:rPr lang="en-US" altLang="en-US" sz="3600" dirty="0"/>
              <a:t>A </a:t>
            </a:r>
            <a:r>
              <a:rPr lang="en-US" altLang="en-US" sz="3600" dirty="0" err="1"/>
              <a:t>styrofoam</a:t>
            </a:r>
            <a:r>
              <a:rPr lang="en-US" altLang="en-US" sz="3600" dirty="0"/>
              <a:t> cup calorimeter is considered to be an </a:t>
            </a:r>
            <a:r>
              <a:rPr lang="en-US" altLang="en-US" sz="3600" b="1" dirty="0">
                <a:solidFill>
                  <a:srgbClr val="7030A0"/>
                </a:solidFill>
              </a:rPr>
              <a:t>isolated system</a:t>
            </a:r>
            <a:r>
              <a:rPr lang="en-US" altLang="en-US" sz="3600" dirty="0"/>
              <a:t>.</a:t>
            </a:r>
          </a:p>
        </p:txBody>
      </p:sp>
      <p:sp>
        <p:nvSpPr>
          <p:cNvPr id="242692" name="Text Placeholder 3">
            <a:extLst>
              <a:ext uri="{FF2B5EF4-FFF2-40B4-BE49-F238E27FC236}">
                <a16:creationId xmlns:a16="http://schemas.microsoft.com/office/drawing/2014/main" id="{12E69D6E-33B5-4438-A5CD-8A4DB903048A}"/>
              </a:ext>
            </a:extLst>
          </p:cNvPr>
          <p:cNvSpPr>
            <a:spLocks noGrp="1" noChangeArrowheads="1"/>
          </p:cNvSpPr>
          <p:nvPr>
            <p:ph type="body" sz="half" idx="2"/>
          </p:nvPr>
        </p:nvSpPr>
        <p:spPr>
          <a:xfrm>
            <a:off x="2247900" y="3429000"/>
            <a:ext cx="7696200" cy="1828800"/>
          </a:xfrm>
        </p:spPr>
        <p:txBody>
          <a:bodyPr/>
          <a:lstStyle/>
          <a:p>
            <a:pPr marL="0" indent="0">
              <a:buNone/>
            </a:pPr>
            <a:r>
              <a:rPr lang="en-US" altLang="en-US" sz="3600" b="1" dirty="0"/>
              <a:t>    Heat lost                 Heat gained</a:t>
            </a:r>
          </a:p>
          <a:p>
            <a:pPr marL="0" indent="0">
              <a:buNone/>
            </a:pPr>
            <a:r>
              <a:rPr lang="en-US" altLang="en-US" sz="3600" b="1" dirty="0"/>
              <a:t>      by the            =         by the</a:t>
            </a:r>
          </a:p>
          <a:p>
            <a:pPr marL="0" indent="0">
              <a:buNone/>
            </a:pPr>
            <a:r>
              <a:rPr lang="en-US" altLang="en-US" sz="3600" b="1" dirty="0"/>
              <a:t>     reaction                     water</a:t>
            </a:r>
          </a:p>
        </p:txBody>
      </p:sp>
      <p:sp>
        <p:nvSpPr>
          <p:cNvPr id="242693" name="Footer Placeholder 4">
            <a:extLst>
              <a:ext uri="{FF2B5EF4-FFF2-40B4-BE49-F238E27FC236}">
                <a16:creationId xmlns:a16="http://schemas.microsoft.com/office/drawing/2014/main" id="{23EB5881-02D4-4929-9A16-76B8A334EF8E}"/>
              </a:ext>
            </a:extLst>
          </p:cNvPr>
          <p:cNvSpPr>
            <a:spLocks noGrp="1" noChangeArrowheads="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oter Placeholder 6">
            <a:extLst>
              <a:ext uri="{FF2B5EF4-FFF2-40B4-BE49-F238E27FC236}">
                <a16:creationId xmlns:a16="http://schemas.microsoft.com/office/drawing/2014/main" id="{2D5B2D65-20FF-4FEB-B6DC-38B04B3727ED}"/>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43715" name="Rectangle 2">
            <a:extLst>
              <a:ext uri="{FF2B5EF4-FFF2-40B4-BE49-F238E27FC236}">
                <a16:creationId xmlns:a16="http://schemas.microsoft.com/office/drawing/2014/main" id="{BC664958-7AB1-4395-A8F6-255D1CB889E5}"/>
              </a:ext>
            </a:extLst>
          </p:cNvPr>
          <p:cNvSpPr>
            <a:spLocks noGrp="1" noChangeArrowheads="1"/>
          </p:cNvSpPr>
          <p:nvPr>
            <p:ph type="title"/>
          </p:nvPr>
        </p:nvSpPr>
        <p:spPr>
          <a:xfrm>
            <a:off x="2019300" y="228600"/>
            <a:ext cx="8153400" cy="1143000"/>
          </a:xfrm>
        </p:spPr>
        <p:txBody>
          <a:bodyPr/>
          <a:lstStyle/>
          <a:p>
            <a:pPr eaLnBrk="1" hangingPunct="1"/>
            <a:r>
              <a:rPr lang="en-US" altLang="en-US" b="1" dirty="0"/>
              <a:t> Constant Pressure Calorimetry</a:t>
            </a:r>
          </a:p>
        </p:txBody>
      </p:sp>
      <p:sp>
        <p:nvSpPr>
          <p:cNvPr id="243716" name="Rectangle 3">
            <a:extLst>
              <a:ext uri="{FF2B5EF4-FFF2-40B4-BE49-F238E27FC236}">
                <a16:creationId xmlns:a16="http://schemas.microsoft.com/office/drawing/2014/main" id="{03C7AD95-F35C-4617-8BBF-A82C39E71DA1}"/>
              </a:ext>
            </a:extLst>
          </p:cNvPr>
          <p:cNvSpPr>
            <a:spLocks noGrp="1" noChangeArrowheads="1"/>
          </p:cNvSpPr>
          <p:nvPr>
            <p:ph type="body" sz="half" idx="2"/>
          </p:nvPr>
        </p:nvSpPr>
        <p:spPr>
          <a:xfrm>
            <a:off x="5791200" y="1600200"/>
            <a:ext cx="4419600" cy="4495800"/>
          </a:xfrm>
        </p:spPr>
        <p:txBody>
          <a:bodyPr/>
          <a:lstStyle/>
          <a:p>
            <a:pPr eaLnBrk="1" hangingPunct="1">
              <a:buFontTx/>
              <a:buNone/>
            </a:pPr>
            <a:r>
              <a:rPr lang="en-US" altLang="en-US"/>
              <a:t>	Because the specific heat for water is well known (4.184 J/g-K), we can measure </a:t>
            </a:r>
            <a:r>
              <a:rPr lang="en-US" altLang="en-US">
                <a:latin typeface="Symbol" panose="05050102010706020507" pitchFamily="18" charset="2"/>
                <a:sym typeface="Symbol" panose="05050102010706020507" pitchFamily="18" charset="2"/>
              </a:rPr>
              <a:t></a:t>
            </a:r>
            <a:r>
              <a:rPr lang="en-US" altLang="en-US" i="1"/>
              <a:t>H</a:t>
            </a:r>
            <a:r>
              <a:rPr lang="en-US" altLang="en-US"/>
              <a:t> for the reaction with this equation:</a:t>
            </a:r>
          </a:p>
          <a:p>
            <a:pPr eaLnBrk="1" hangingPunct="1">
              <a:buFontTx/>
              <a:buNone/>
            </a:pPr>
            <a:r>
              <a:rPr lang="en-US" altLang="en-US"/>
              <a:t>	</a:t>
            </a:r>
            <a:r>
              <a:rPr lang="en-US" altLang="en-US" i="1"/>
              <a:t>q</a:t>
            </a:r>
            <a:r>
              <a:rPr lang="en-US" altLang="en-US"/>
              <a:t> = </a:t>
            </a:r>
            <a:r>
              <a:rPr lang="en-US" altLang="en-US" i="1"/>
              <a:t>m</a:t>
            </a:r>
            <a:r>
              <a:rPr lang="en-US" altLang="en-US">
                <a:sym typeface="Symbol" panose="05050102010706020507" pitchFamily="18" charset="2"/>
              </a:rPr>
              <a:t>  C</a:t>
            </a:r>
            <a:r>
              <a:rPr lang="en-US" altLang="en-US" i="1">
                <a:sym typeface="Symbol" panose="05050102010706020507" pitchFamily="18" charset="2"/>
              </a:rPr>
              <a:t>s</a:t>
            </a:r>
            <a:r>
              <a:rPr lang="en-US" altLang="en-US">
                <a:sym typeface="Symbol" panose="05050102010706020507" pitchFamily="18" charset="2"/>
              </a:rPr>
              <a:t>  </a:t>
            </a:r>
            <a:r>
              <a:rPr lang="en-US" altLang="en-US">
                <a:latin typeface="Symbol" panose="05050102010706020507" pitchFamily="18" charset="2"/>
                <a:sym typeface="Symbol" panose="05050102010706020507" pitchFamily="18" charset="2"/>
              </a:rPr>
              <a:t></a:t>
            </a:r>
            <a:r>
              <a:rPr lang="en-US" altLang="en-US" i="1">
                <a:sym typeface="Symbol" panose="05050102010706020507" pitchFamily="18" charset="2"/>
              </a:rPr>
              <a:t>T</a:t>
            </a:r>
          </a:p>
        </p:txBody>
      </p:sp>
      <p:pic>
        <p:nvPicPr>
          <p:cNvPr id="243717" name="Picture 6" descr="05_18_Figure_L">
            <a:extLst>
              <a:ext uri="{FF2B5EF4-FFF2-40B4-BE49-F238E27FC236}">
                <a16:creationId xmlns:a16="http://schemas.microsoft.com/office/drawing/2014/main" id="{E691FAA0-C046-409A-956E-6695FB8C4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034304"/>
            <a:ext cx="3911601" cy="521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66">
            <a:extLst>
              <a:ext uri="{FF2B5EF4-FFF2-40B4-BE49-F238E27FC236}">
                <a16:creationId xmlns:a16="http://schemas.microsoft.com/office/drawing/2014/main" id="{E77F4006-0B6A-44FE-8A14-400C71963820}"/>
              </a:ext>
            </a:extLst>
          </p:cNvPr>
          <p:cNvSpPr>
            <a:spLocks noChangeShapeType="1"/>
          </p:cNvSpPr>
          <p:nvPr/>
        </p:nvSpPr>
        <p:spPr bwMode="auto">
          <a:xfrm>
            <a:off x="1905000" y="1905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763" name="Rectangle 58">
            <a:extLst>
              <a:ext uri="{FF2B5EF4-FFF2-40B4-BE49-F238E27FC236}">
                <a16:creationId xmlns:a16="http://schemas.microsoft.com/office/drawing/2014/main" id="{C2571140-D4D7-49E6-A688-D8AA295A7B76}"/>
              </a:ext>
            </a:extLst>
          </p:cNvPr>
          <p:cNvSpPr>
            <a:spLocks noChangeArrowheads="1"/>
          </p:cNvSpPr>
          <p:nvPr/>
        </p:nvSpPr>
        <p:spPr bwMode="auto">
          <a:xfrm>
            <a:off x="1843088" y="304801"/>
            <a:ext cx="8596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5.6 </a:t>
            </a:r>
            <a:r>
              <a:rPr lang="en-US" altLang="en-US" sz="2000">
                <a:solidFill>
                  <a:srgbClr val="000000"/>
                </a:solidFill>
                <a:latin typeface="Arial" panose="020B0604020202020204" pitchFamily="34" charset="0"/>
                <a:sym typeface="Symbol" panose="05050102010706020507" pitchFamily="18" charset="2"/>
              </a:rPr>
              <a:t>Measuring </a:t>
            </a:r>
            <a:r>
              <a:rPr lang="en-US" altLang="en-US" sz="2000" i="1">
                <a:solidFill>
                  <a:srgbClr val="000000"/>
                </a:solidFill>
                <a:latin typeface="Arial" panose="020B0604020202020204" pitchFamily="34" charset="0"/>
                <a:sym typeface="Symbol" panose="05050102010706020507" pitchFamily="18" charset="2"/>
              </a:rPr>
              <a:t>H </a:t>
            </a:r>
            <a:r>
              <a:rPr lang="en-US" altLang="en-US" sz="2000">
                <a:solidFill>
                  <a:srgbClr val="000000"/>
                </a:solidFill>
                <a:latin typeface="Arial" panose="020B0604020202020204" pitchFamily="34" charset="0"/>
                <a:sym typeface="Symbol" panose="05050102010706020507" pitchFamily="18" charset="2"/>
              </a:rPr>
              <a:t>Using a Coffee-Cup Calorimeter</a:t>
            </a:r>
          </a:p>
        </p:txBody>
      </p:sp>
      <p:sp>
        <p:nvSpPr>
          <p:cNvPr id="2122" name="Rectangle 74">
            <a:extLst>
              <a:ext uri="{FF2B5EF4-FFF2-40B4-BE49-F238E27FC236}">
                <a16:creationId xmlns:a16="http://schemas.microsoft.com/office/drawing/2014/main" id="{42C91CEF-3089-49CF-A982-0CDD8D663BD3}"/>
              </a:ext>
            </a:extLst>
          </p:cNvPr>
          <p:cNvSpPr>
            <a:spLocks noChangeArrowheads="1"/>
          </p:cNvSpPr>
          <p:nvPr/>
        </p:nvSpPr>
        <p:spPr bwMode="auto">
          <a:xfrm>
            <a:off x="1828801" y="1905001"/>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600" b="1">
                <a:solidFill>
                  <a:srgbClr val="3366FF"/>
                </a:solidFill>
                <a:latin typeface="Arial" panose="020B0604020202020204" pitchFamily="34" charset="0"/>
              </a:rPr>
              <a:t>Solution</a:t>
            </a:r>
            <a:endParaRPr lang="en-US" altLang="en-US" sz="1600">
              <a:solidFill>
                <a:srgbClr val="FFFFFF"/>
              </a:solidFill>
              <a:latin typeface="Arial" panose="020B0604020202020204" pitchFamily="34" charset="0"/>
            </a:endParaRPr>
          </a:p>
        </p:txBody>
      </p:sp>
      <p:sp>
        <p:nvSpPr>
          <p:cNvPr id="245765" name="Line 81">
            <a:extLst>
              <a:ext uri="{FF2B5EF4-FFF2-40B4-BE49-F238E27FC236}">
                <a16:creationId xmlns:a16="http://schemas.microsoft.com/office/drawing/2014/main" id="{CD22B4A7-73FB-41F8-BB9D-2938CC5E7A0B}"/>
              </a:ext>
            </a:extLst>
          </p:cNvPr>
          <p:cNvSpPr>
            <a:spLocks noChangeShapeType="1"/>
          </p:cNvSpPr>
          <p:nvPr/>
        </p:nvSpPr>
        <p:spPr bwMode="auto">
          <a:xfrm>
            <a:off x="1828800" y="304800"/>
            <a:ext cx="0" cy="57150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766" name="Text Box 84">
            <a:extLst>
              <a:ext uri="{FF2B5EF4-FFF2-40B4-BE49-F238E27FC236}">
                <a16:creationId xmlns:a16="http://schemas.microsoft.com/office/drawing/2014/main" id="{B397763A-1116-4A9F-B7AE-C03EB6C49A7B}"/>
              </a:ext>
            </a:extLst>
          </p:cNvPr>
          <p:cNvSpPr txBox="1">
            <a:spLocks noChangeArrowheads="1"/>
          </p:cNvSpPr>
          <p:nvPr/>
        </p:nvSpPr>
        <p:spPr bwMode="auto">
          <a:xfrm>
            <a:off x="1828800" y="685801"/>
            <a:ext cx="4343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When a student mixes 50 mL of 1.0 </a:t>
            </a:r>
            <a:r>
              <a:rPr lang="en-US" altLang="en-US" sz="1400" i="1">
                <a:solidFill>
                  <a:srgbClr val="000000"/>
                </a:solidFill>
              </a:rPr>
              <a:t>M </a:t>
            </a:r>
            <a:r>
              <a:rPr lang="en-US" altLang="en-US" sz="1400">
                <a:solidFill>
                  <a:srgbClr val="000000"/>
                </a:solidFill>
              </a:rPr>
              <a:t>HCl and 50 mL of 1.0 </a:t>
            </a:r>
            <a:r>
              <a:rPr lang="en-US" altLang="en-US" sz="1400" i="1">
                <a:solidFill>
                  <a:srgbClr val="000000"/>
                </a:solidFill>
              </a:rPr>
              <a:t>M </a:t>
            </a:r>
            <a:r>
              <a:rPr lang="en-US" altLang="en-US" sz="1400">
                <a:solidFill>
                  <a:srgbClr val="000000"/>
                </a:solidFill>
              </a:rPr>
              <a:t>NaOH in a coffee-cup calorimeter, the temperature of the resultant solution increases from 21.0 </a:t>
            </a:r>
            <a:r>
              <a:rPr lang="en-US" altLang="en-US" sz="1400">
                <a:solidFill>
                  <a:srgbClr val="000000"/>
                </a:solidFill>
                <a:sym typeface="Symbol" panose="05050102010706020507" pitchFamily="18" charset="2"/>
              </a:rPr>
              <a:t></a:t>
            </a:r>
            <a:r>
              <a:rPr lang="en-US" altLang="en-US" sz="1400">
                <a:solidFill>
                  <a:srgbClr val="000000"/>
                </a:solidFill>
              </a:rPr>
              <a:t>C to 27.5 </a:t>
            </a:r>
            <a:r>
              <a:rPr lang="en-US" altLang="en-US" sz="1400">
                <a:solidFill>
                  <a:srgbClr val="000000"/>
                </a:solidFill>
                <a:sym typeface="Symbol" panose="05050102010706020507" pitchFamily="18" charset="2"/>
              </a:rPr>
              <a:t></a:t>
            </a:r>
            <a:r>
              <a:rPr lang="en-US" altLang="en-US" sz="1400">
                <a:solidFill>
                  <a:srgbClr val="000000"/>
                </a:solidFill>
              </a:rPr>
              <a:t>C. Calculate the enthalpy change for the reaction in kj/mol HCl, assuming that the calorimeter loses only </a:t>
            </a:r>
          </a:p>
        </p:txBody>
      </p:sp>
      <p:sp>
        <p:nvSpPr>
          <p:cNvPr id="245767" name="Line 89">
            <a:extLst>
              <a:ext uri="{FF2B5EF4-FFF2-40B4-BE49-F238E27FC236}">
                <a16:creationId xmlns:a16="http://schemas.microsoft.com/office/drawing/2014/main" id="{1296AE84-B597-473F-AEAE-AEF9F5F6876C}"/>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768" name="Line 92">
            <a:extLst>
              <a:ext uri="{FF2B5EF4-FFF2-40B4-BE49-F238E27FC236}">
                <a16:creationId xmlns:a16="http://schemas.microsoft.com/office/drawing/2014/main" id="{11E3F589-49E7-46C9-B960-754A2B8008AA}"/>
              </a:ext>
            </a:extLst>
          </p:cNvPr>
          <p:cNvSpPr>
            <a:spLocks noChangeShapeType="1"/>
          </p:cNvSpPr>
          <p:nvPr/>
        </p:nvSpPr>
        <p:spPr bwMode="auto">
          <a:xfrm>
            <a:off x="1828800" y="6019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03A70288-A646-4861-9D91-A8254A5A44B7}"/>
              </a:ext>
            </a:extLst>
          </p:cNvPr>
          <p:cNvSpPr txBox="1">
            <a:spLocks noChangeArrowheads="1"/>
          </p:cNvSpPr>
          <p:nvPr/>
        </p:nvSpPr>
        <p:spPr bwMode="auto">
          <a:xfrm>
            <a:off x="1828800" y="2286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Analyze </a:t>
            </a:r>
            <a:r>
              <a:rPr lang="en-US" altLang="en-US" sz="1400">
                <a:solidFill>
                  <a:srgbClr val="000000"/>
                </a:solidFill>
              </a:rPr>
              <a:t>Mixing solutions of HCl and NaOH results in an acid–base reaction:</a:t>
            </a:r>
          </a:p>
          <a:p>
            <a:pPr algn="ctr">
              <a:lnSpc>
                <a:spcPct val="50000"/>
              </a:lnSpc>
              <a:spcBef>
                <a:spcPct val="50000"/>
              </a:spcBef>
              <a:buFontTx/>
              <a:buNone/>
            </a:pPr>
            <a:r>
              <a:rPr lang="en-US" altLang="en-US" sz="1400">
                <a:solidFill>
                  <a:srgbClr val="000000"/>
                </a:solidFill>
              </a:rPr>
              <a:t>HCl(</a:t>
            </a:r>
            <a:r>
              <a:rPr lang="en-US" altLang="en-US" sz="1400" i="1">
                <a:solidFill>
                  <a:srgbClr val="000000"/>
                </a:solidFill>
              </a:rPr>
              <a:t>aq</a:t>
            </a:r>
            <a:r>
              <a:rPr lang="en-US" altLang="en-US" sz="1400">
                <a:solidFill>
                  <a:srgbClr val="000000"/>
                </a:solidFill>
              </a:rPr>
              <a:t>) + NaOH(</a:t>
            </a:r>
            <a:r>
              <a:rPr lang="en-US" altLang="en-US" sz="1400" i="1">
                <a:solidFill>
                  <a:srgbClr val="000000"/>
                </a:solidFill>
              </a:rPr>
              <a:t>aq</a:t>
            </a:r>
            <a:r>
              <a:rPr lang="en-US" altLang="en-US" sz="1400">
                <a:solidFill>
                  <a:srgbClr val="000000"/>
                </a:solidFill>
              </a:rPr>
              <a:t>)            H</a:t>
            </a:r>
            <a:r>
              <a:rPr lang="en-US" altLang="en-US" sz="1400" baseline="-25000">
                <a:solidFill>
                  <a:srgbClr val="000000"/>
                </a:solidFill>
              </a:rPr>
              <a:t>2</a:t>
            </a:r>
            <a:r>
              <a:rPr lang="en-US" altLang="en-US" sz="1400">
                <a:solidFill>
                  <a:srgbClr val="000000"/>
                </a:solidFill>
              </a:rPr>
              <a:t>O(</a:t>
            </a:r>
            <a:r>
              <a:rPr lang="en-US" altLang="en-US" sz="1400" i="1">
                <a:solidFill>
                  <a:srgbClr val="000000"/>
                </a:solidFill>
              </a:rPr>
              <a:t>l</a:t>
            </a:r>
            <a:r>
              <a:rPr lang="en-US" altLang="en-US" sz="1400">
                <a:solidFill>
                  <a:srgbClr val="000000"/>
                </a:solidFill>
              </a:rPr>
              <a:t>) + NaCl(</a:t>
            </a:r>
            <a:r>
              <a:rPr lang="en-US" altLang="en-US" sz="1400" i="1">
                <a:solidFill>
                  <a:srgbClr val="000000"/>
                </a:solidFill>
              </a:rPr>
              <a:t>aq</a:t>
            </a:r>
            <a:r>
              <a:rPr lang="en-US" altLang="en-US" sz="1400">
                <a:solidFill>
                  <a:srgbClr val="000000"/>
                </a:solidFill>
              </a:rPr>
              <a:t>)</a:t>
            </a:r>
          </a:p>
          <a:p>
            <a:pPr algn="ct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We need to calculate the heat produced per mole of HCl, given the temperature increase of the solution, the number</a:t>
            </a:r>
          </a:p>
          <a:p>
            <a:pPr>
              <a:lnSpc>
                <a:spcPct val="50000"/>
              </a:lnSpc>
              <a:spcBef>
                <a:spcPct val="50000"/>
              </a:spcBef>
              <a:buFontTx/>
              <a:buNone/>
            </a:pPr>
            <a:r>
              <a:rPr lang="en-US" altLang="en-US" sz="1400">
                <a:solidFill>
                  <a:srgbClr val="000000"/>
                </a:solidFill>
              </a:rPr>
              <a:t>of moles of HCl and NaOH involved, and the density and specific heat of the solution.</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b="1">
                <a:solidFill>
                  <a:srgbClr val="000000"/>
                </a:solidFill>
              </a:rPr>
              <a:t>Plan </a:t>
            </a:r>
            <a:r>
              <a:rPr lang="en-US" altLang="en-US" sz="1400">
                <a:solidFill>
                  <a:srgbClr val="000000"/>
                </a:solidFill>
              </a:rPr>
              <a:t>The total heat produced can be calculated using Equation 5.23. The number of moles of HCl consumed in the</a:t>
            </a:r>
          </a:p>
          <a:p>
            <a:pPr>
              <a:lnSpc>
                <a:spcPct val="50000"/>
              </a:lnSpc>
              <a:spcBef>
                <a:spcPct val="50000"/>
              </a:spcBef>
              <a:buFontTx/>
              <a:buNone/>
            </a:pPr>
            <a:r>
              <a:rPr lang="en-US" altLang="en-US" sz="1400">
                <a:solidFill>
                  <a:srgbClr val="000000"/>
                </a:solidFill>
              </a:rPr>
              <a:t>reaction must be calculated from the volume and molarity of this substance, and this amount is then used to determine</a:t>
            </a:r>
          </a:p>
          <a:p>
            <a:pPr>
              <a:lnSpc>
                <a:spcPct val="50000"/>
              </a:lnSpc>
              <a:spcBef>
                <a:spcPct val="50000"/>
              </a:spcBef>
              <a:buFontTx/>
              <a:buNone/>
            </a:pPr>
            <a:r>
              <a:rPr lang="en-US" altLang="en-US" sz="1400">
                <a:solidFill>
                  <a:srgbClr val="000000"/>
                </a:solidFill>
              </a:rPr>
              <a:t>the heat produced per mol HCl.</a:t>
            </a:r>
          </a:p>
        </p:txBody>
      </p:sp>
      <p:sp>
        <p:nvSpPr>
          <p:cNvPr id="245770" name="Text Box 84">
            <a:extLst>
              <a:ext uri="{FF2B5EF4-FFF2-40B4-BE49-F238E27FC236}">
                <a16:creationId xmlns:a16="http://schemas.microsoft.com/office/drawing/2014/main" id="{89B167A0-B56C-459B-9E62-CEB198E9203A}"/>
              </a:ext>
            </a:extLst>
          </p:cNvPr>
          <p:cNvSpPr txBox="1">
            <a:spLocks noChangeArrowheads="1"/>
          </p:cNvSpPr>
          <p:nvPr/>
        </p:nvSpPr>
        <p:spPr bwMode="auto">
          <a:xfrm>
            <a:off x="6096000" y="685801"/>
            <a:ext cx="4343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a negligible quantity of heat, that the total volume of the solution is 100 mL, that its density is </a:t>
            </a:r>
          </a:p>
          <a:p>
            <a:pPr>
              <a:spcBef>
                <a:spcPct val="0"/>
              </a:spcBef>
              <a:buFontTx/>
              <a:buNone/>
            </a:pPr>
            <a:r>
              <a:rPr lang="en-US" altLang="en-US" sz="1400">
                <a:solidFill>
                  <a:srgbClr val="000000"/>
                </a:solidFill>
              </a:rPr>
              <a:t>1.0 g/mL, and that its specific heat is 4.18 J/g–K.</a:t>
            </a:r>
          </a:p>
        </p:txBody>
      </p:sp>
      <p:sp>
        <p:nvSpPr>
          <p:cNvPr id="210961" name="Line 17">
            <a:extLst>
              <a:ext uri="{FF2B5EF4-FFF2-40B4-BE49-F238E27FC236}">
                <a16:creationId xmlns:a16="http://schemas.microsoft.com/office/drawing/2014/main" id="{AEFC3087-00AA-4BEF-AE5C-D2F41BC8EA39}"/>
              </a:ext>
            </a:extLst>
          </p:cNvPr>
          <p:cNvSpPr>
            <a:spLocks noChangeShapeType="1"/>
          </p:cNvSpPr>
          <p:nvPr/>
        </p:nvSpPr>
        <p:spPr bwMode="auto">
          <a:xfrm>
            <a:off x="6019800" y="2568575"/>
            <a:ext cx="4572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nchor="ctr"/>
          <a:lstStyle/>
          <a:p>
            <a:endParaRPr lang="en-US"/>
          </a:p>
        </p:txBody>
      </p:sp>
      <p:sp>
        <p:nvSpPr>
          <p:cNvPr id="2" name="Text Box 11">
            <a:extLst>
              <a:ext uri="{FF2B5EF4-FFF2-40B4-BE49-F238E27FC236}">
                <a16:creationId xmlns:a16="http://schemas.microsoft.com/office/drawing/2014/main" id="{1C864B9E-5A7E-4501-B0DC-89C048208C69}"/>
              </a:ext>
            </a:extLst>
          </p:cNvPr>
          <p:cNvSpPr txBox="1">
            <a:spLocks noChangeArrowheads="1"/>
          </p:cNvSpPr>
          <p:nvPr/>
        </p:nvSpPr>
        <p:spPr bwMode="auto">
          <a:xfrm>
            <a:off x="1828800" y="42672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Solve</a:t>
            </a:r>
          </a:p>
          <a:p>
            <a:pPr>
              <a:lnSpc>
                <a:spcPct val="50000"/>
              </a:lnSpc>
              <a:spcBef>
                <a:spcPct val="50000"/>
              </a:spcBef>
              <a:buFontTx/>
              <a:buNone/>
            </a:pPr>
            <a:r>
              <a:rPr lang="en-US" altLang="en-US" sz="1400">
                <a:solidFill>
                  <a:srgbClr val="000000"/>
                </a:solidFill>
              </a:rPr>
              <a:t>Because the total volume of the solution is 100 mL, its </a:t>
            </a:r>
          </a:p>
          <a:p>
            <a:pPr>
              <a:lnSpc>
                <a:spcPct val="50000"/>
              </a:lnSpc>
              <a:spcBef>
                <a:spcPct val="50000"/>
              </a:spcBef>
              <a:buFontTx/>
              <a:buNone/>
            </a:pPr>
            <a:r>
              <a:rPr lang="en-US" altLang="en-US" sz="1400">
                <a:solidFill>
                  <a:srgbClr val="000000"/>
                </a:solidFill>
              </a:rPr>
              <a:t>mass is</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The temperature change is</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Using Equation 5.23, we have</a:t>
            </a:r>
          </a:p>
        </p:txBody>
      </p:sp>
      <p:sp>
        <p:nvSpPr>
          <p:cNvPr id="210964" name="Rectangle 20">
            <a:extLst>
              <a:ext uri="{FF2B5EF4-FFF2-40B4-BE49-F238E27FC236}">
                <a16:creationId xmlns:a16="http://schemas.microsoft.com/office/drawing/2014/main" id="{3289B223-DF2A-43AB-8A36-7B8C11AEDDD3}"/>
              </a:ext>
            </a:extLst>
          </p:cNvPr>
          <p:cNvSpPr>
            <a:spLocks noChangeArrowheads="1"/>
          </p:cNvSpPr>
          <p:nvPr/>
        </p:nvSpPr>
        <p:spPr bwMode="auto">
          <a:xfrm>
            <a:off x="6172200" y="4495800"/>
            <a:ext cx="221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rPr>
              <a:t>(100 mL)(1.0 g/mL) = 100 g</a:t>
            </a:r>
          </a:p>
        </p:txBody>
      </p:sp>
      <p:sp>
        <p:nvSpPr>
          <p:cNvPr id="210966" name="Rectangle 22">
            <a:extLst>
              <a:ext uri="{FF2B5EF4-FFF2-40B4-BE49-F238E27FC236}">
                <a16:creationId xmlns:a16="http://schemas.microsoft.com/office/drawing/2014/main" id="{260F5C8B-E12F-4003-A690-32D03934BA30}"/>
              </a:ext>
            </a:extLst>
          </p:cNvPr>
          <p:cNvSpPr>
            <a:spLocks noChangeArrowheads="1"/>
          </p:cNvSpPr>
          <p:nvPr/>
        </p:nvSpPr>
        <p:spPr bwMode="auto">
          <a:xfrm>
            <a:off x="6172200" y="5029200"/>
            <a:ext cx="308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sym typeface="Symbol" panose="05050102010706020507" pitchFamily="18" charset="2"/>
              </a:rPr>
              <a:t></a:t>
            </a:r>
            <a:r>
              <a:rPr lang="en-US" altLang="en-US" sz="1400" i="1">
                <a:solidFill>
                  <a:srgbClr val="000000"/>
                </a:solidFill>
              </a:rPr>
              <a:t>T </a:t>
            </a:r>
            <a:r>
              <a:rPr lang="en-US" altLang="en-US" sz="1400">
                <a:solidFill>
                  <a:srgbClr val="000000"/>
                </a:solidFill>
              </a:rPr>
              <a:t>= 27.5 </a:t>
            </a:r>
            <a:r>
              <a:rPr lang="en-US" altLang="en-US" sz="1400">
                <a:solidFill>
                  <a:srgbClr val="000000"/>
                </a:solidFill>
                <a:sym typeface="Symbol" panose="05050102010706020507" pitchFamily="18" charset="2"/>
              </a:rPr>
              <a:t></a:t>
            </a:r>
            <a:r>
              <a:rPr lang="en-US" altLang="en-US" sz="1400">
                <a:solidFill>
                  <a:srgbClr val="000000"/>
                </a:solidFill>
              </a:rPr>
              <a:t>C – 21.0 </a:t>
            </a:r>
            <a:r>
              <a:rPr lang="en-US" altLang="en-US" sz="1400">
                <a:solidFill>
                  <a:srgbClr val="000000"/>
                </a:solidFill>
                <a:sym typeface="Symbol" panose="05050102010706020507" pitchFamily="18" charset="2"/>
              </a:rPr>
              <a:t></a:t>
            </a:r>
            <a:r>
              <a:rPr lang="en-US" altLang="en-US" sz="1400">
                <a:solidFill>
                  <a:srgbClr val="000000"/>
                </a:solidFill>
              </a:rPr>
              <a:t>C = 6.5 </a:t>
            </a:r>
            <a:r>
              <a:rPr lang="en-US" altLang="en-US" sz="1400">
                <a:solidFill>
                  <a:srgbClr val="000000"/>
                </a:solidFill>
                <a:sym typeface="Symbol" panose="05050102010706020507" pitchFamily="18" charset="2"/>
              </a:rPr>
              <a:t></a:t>
            </a:r>
            <a:r>
              <a:rPr lang="en-US" altLang="en-US" sz="1400">
                <a:solidFill>
                  <a:srgbClr val="000000"/>
                </a:solidFill>
              </a:rPr>
              <a:t>C = 6.5 K</a:t>
            </a:r>
          </a:p>
        </p:txBody>
      </p:sp>
      <p:sp>
        <p:nvSpPr>
          <p:cNvPr id="210968" name="Rectangle 24">
            <a:extLst>
              <a:ext uri="{FF2B5EF4-FFF2-40B4-BE49-F238E27FC236}">
                <a16:creationId xmlns:a16="http://schemas.microsoft.com/office/drawing/2014/main" id="{309675B3-CCDC-42C7-8F3A-D6A0A7E430BE}"/>
              </a:ext>
            </a:extLst>
          </p:cNvPr>
          <p:cNvSpPr>
            <a:spLocks noChangeArrowheads="1"/>
          </p:cNvSpPr>
          <p:nvPr/>
        </p:nvSpPr>
        <p:spPr bwMode="auto">
          <a:xfrm>
            <a:off x="6248400" y="5486400"/>
            <a:ext cx="439415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i="1">
                <a:solidFill>
                  <a:srgbClr val="000000"/>
                </a:solidFill>
              </a:rPr>
              <a:t>q</a:t>
            </a:r>
            <a:r>
              <a:rPr lang="en-US" altLang="en-US" sz="1400" baseline="-25000">
                <a:solidFill>
                  <a:srgbClr val="000000"/>
                </a:solidFill>
              </a:rPr>
              <a:t>rxn</a:t>
            </a:r>
            <a:r>
              <a:rPr lang="en-US" altLang="en-US" sz="1400">
                <a:solidFill>
                  <a:srgbClr val="000000"/>
                </a:solidFill>
              </a:rPr>
              <a:t> = –</a:t>
            </a:r>
            <a:r>
              <a:rPr lang="en-US" altLang="en-US" sz="1400" i="1">
                <a:solidFill>
                  <a:srgbClr val="000000"/>
                </a:solidFill>
              </a:rPr>
              <a:t>C</a:t>
            </a:r>
            <a:r>
              <a:rPr lang="en-US" altLang="en-US" sz="1400" i="1" baseline="-25000">
                <a:solidFill>
                  <a:srgbClr val="000000"/>
                </a:solidFill>
              </a:rPr>
              <a:t>s</a:t>
            </a:r>
            <a:r>
              <a:rPr lang="en-US" altLang="en-US" sz="1400" i="1">
                <a:solidFill>
                  <a:srgbClr val="000000"/>
                </a:solidFill>
              </a:rPr>
              <a:t> </a:t>
            </a:r>
            <a:r>
              <a:rPr lang="en-US" altLang="en-US" sz="1400">
                <a:solidFill>
                  <a:srgbClr val="000000"/>
                </a:solidFill>
                <a:sym typeface="Symbol" panose="05050102010706020507" pitchFamily="18" charset="2"/>
              </a:rPr>
              <a:t></a:t>
            </a:r>
            <a:r>
              <a:rPr lang="en-US" altLang="en-US" sz="1400">
                <a:solidFill>
                  <a:srgbClr val="000000"/>
                </a:solidFill>
              </a:rPr>
              <a:t> </a:t>
            </a:r>
            <a:r>
              <a:rPr lang="en-US" altLang="en-US" sz="1400" i="1">
                <a:solidFill>
                  <a:srgbClr val="000000"/>
                </a:solidFill>
              </a:rPr>
              <a:t>m </a:t>
            </a:r>
            <a:r>
              <a:rPr lang="en-US" altLang="en-US" sz="1400">
                <a:solidFill>
                  <a:srgbClr val="000000"/>
                </a:solidFill>
                <a:sym typeface="Symbol" panose="05050102010706020507" pitchFamily="18" charset="2"/>
              </a:rPr>
              <a:t></a:t>
            </a:r>
            <a:r>
              <a:rPr lang="en-US" altLang="en-US" sz="1400">
                <a:solidFill>
                  <a:srgbClr val="000000"/>
                </a:solidFill>
              </a:rPr>
              <a:t> </a:t>
            </a:r>
            <a:r>
              <a:rPr lang="en-US" altLang="en-US" sz="1400">
                <a:solidFill>
                  <a:srgbClr val="000000"/>
                </a:solidFill>
                <a:latin typeface="ＭＳ Ｐゴシック" panose="020B0600070205080204" pitchFamily="34" charset="-128"/>
                <a:sym typeface="Symbol" panose="05050102010706020507" pitchFamily="18" charset="2"/>
              </a:rPr>
              <a:t></a:t>
            </a:r>
            <a:r>
              <a:rPr lang="en-US" altLang="en-US" sz="1400" i="1">
                <a:solidFill>
                  <a:srgbClr val="000000"/>
                </a:solidFill>
              </a:rPr>
              <a:t>T</a:t>
            </a:r>
          </a:p>
          <a:p>
            <a:pPr>
              <a:spcBef>
                <a:spcPct val="50000"/>
              </a:spcBef>
              <a:buFontTx/>
              <a:buNone/>
            </a:pPr>
            <a:r>
              <a:rPr lang="en-US" altLang="en-US" sz="1400">
                <a:solidFill>
                  <a:srgbClr val="000000"/>
                </a:solidFill>
              </a:rPr>
              <a:t>      = –(4.18 J/g–K)(100 g)(6.5 K) = –2.7 </a:t>
            </a:r>
            <a:r>
              <a:rPr lang="en-US" altLang="en-US" sz="1400">
                <a:solidFill>
                  <a:srgbClr val="000000"/>
                </a:solidFill>
                <a:sym typeface="Symbol" panose="05050102010706020507" pitchFamily="18" charset="2"/>
              </a:rPr>
              <a:t></a:t>
            </a:r>
            <a:r>
              <a:rPr lang="en-US" altLang="en-US" sz="1400">
                <a:solidFill>
                  <a:srgbClr val="000000"/>
                </a:solidFill>
              </a:rPr>
              <a:t> 10</a:t>
            </a:r>
            <a:r>
              <a:rPr lang="en-US" altLang="en-US" sz="1400" baseline="30000">
                <a:solidFill>
                  <a:srgbClr val="000000"/>
                </a:solidFill>
              </a:rPr>
              <a:t>3</a:t>
            </a:r>
            <a:r>
              <a:rPr lang="en-US" altLang="en-US" sz="1400">
                <a:solidFill>
                  <a:srgbClr val="000000"/>
                </a:solidFill>
              </a:rPr>
              <a:t> J = –2.7 kJ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09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96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9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2" grpId="0"/>
      <p:bldP spid="2059" grpId="0"/>
      <p:bldP spid="2" grpId="0"/>
      <p:bldP spid="210964" grpId="0"/>
      <p:bldP spid="2109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Line 66">
            <a:extLst>
              <a:ext uri="{FF2B5EF4-FFF2-40B4-BE49-F238E27FC236}">
                <a16:creationId xmlns:a16="http://schemas.microsoft.com/office/drawing/2014/main" id="{EC037E7B-3486-44F6-B51A-93140E665B6D}"/>
              </a:ext>
            </a:extLst>
          </p:cNvPr>
          <p:cNvSpPr>
            <a:spLocks noChangeShapeType="1"/>
          </p:cNvSpPr>
          <p:nvPr/>
        </p:nvSpPr>
        <p:spPr bwMode="auto">
          <a:xfrm>
            <a:off x="1905000" y="9144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811" name="Rectangle 58">
            <a:extLst>
              <a:ext uri="{FF2B5EF4-FFF2-40B4-BE49-F238E27FC236}">
                <a16:creationId xmlns:a16="http://schemas.microsoft.com/office/drawing/2014/main" id="{1F157E71-28B1-4152-9C9A-C6DE66FC9B25}"/>
              </a:ext>
            </a:extLst>
          </p:cNvPr>
          <p:cNvSpPr>
            <a:spLocks noChangeArrowheads="1"/>
          </p:cNvSpPr>
          <p:nvPr/>
        </p:nvSpPr>
        <p:spPr bwMode="auto">
          <a:xfrm>
            <a:off x="1843088" y="304801"/>
            <a:ext cx="8596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5.6 </a:t>
            </a:r>
            <a:r>
              <a:rPr lang="en-US" altLang="en-US" sz="2000">
                <a:solidFill>
                  <a:srgbClr val="000000"/>
                </a:solidFill>
                <a:latin typeface="Arial" panose="020B0604020202020204" pitchFamily="34" charset="0"/>
                <a:sym typeface="Symbol" panose="05050102010706020507" pitchFamily="18" charset="2"/>
              </a:rPr>
              <a:t>Measuring </a:t>
            </a:r>
            <a:r>
              <a:rPr lang="en-US" altLang="en-US" sz="2000" i="1">
                <a:solidFill>
                  <a:srgbClr val="000000"/>
                </a:solidFill>
                <a:latin typeface="Arial" panose="020B0604020202020204" pitchFamily="34" charset="0"/>
                <a:sym typeface="Symbol" panose="05050102010706020507" pitchFamily="18" charset="2"/>
              </a:rPr>
              <a:t>H </a:t>
            </a:r>
            <a:r>
              <a:rPr lang="en-US" altLang="en-US" sz="2000">
                <a:solidFill>
                  <a:srgbClr val="000000"/>
                </a:solidFill>
                <a:latin typeface="Arial" panose="020B0604020202020204" pitchFamily="34" charset="0"/>
                <a:sym typeface="Symbol" panose="05050102010706020507" pitchFamily="18" charset="2"/>
              </a:rPr>
              <a:t>Using a Coffee-Cup Calorimeter</a:t>
            </a:r>
          </a:p>
        </p:txBody>
      </p:sp>
      <p:sp>
        <p:nvSpPr>
          <p:cNvPr id="247812" name="Line 81">
            <a:extLst>
              <a:ext uri="{FF2B5EF4-FFF2-40B4-BE49-F238E27FC236}">
                <a16:creationId xmlns:a16="http://schemas.microsoft.com/office/drawing/2014/main" id="{6E933865-C38B-4718-8B24-EBA6AAC9A803}"/>
              </a:ext>
            </a:extLst>
          </p:cNvPr>
          <p:cNvSpPr>
            <a:spLocks noChangeShapeType="1"/>
          </p:cNvSpPr>
          <p:nvPr/>
        </p:nvSpPr>
        <p:spPr bwMode="auto">
          <a:xfrm>
            <a:off x="1828800" y="304800"/>
            <a:ext cx="0" cy="57150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813" name="Text Box 84">
            <a:extLst>
              <a:ext uri="{FF2B5EF4-FFF2-40B4-BE49-F238E27FC236}">
                <a16:creationId xmlns:a16="http://schemas.microsoft.com/office/drawing/2014/main" id="{C9C6DEDA-128B-488C-A66F-F10F2DB84BE2}"/>
              </a:ext>
            </a:extLst>
          </p:cNvPr>
          <p:cNvSpPr txBox="1">
            <a:spLocks noChangeArrowheads="1"/>
          </p:cNvSpPr>
          <p:nvPr/>
        </p:nvSpPr>
        <p:spPr bwMode="auto">
          <a:xfrm>
            <a:off x="1828800" y="609600"/>
            <a:ext cx="434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Continued</a:t>
            </a:r>
          </a:p>
        </p:txBody>
      </p:sp>
      <p:sp>
        <p:nvSpPr>
          <p:cNvPr id="247814" name="Line 89">
            <a:extLst>
              <a:ext uri="{FF2B5EF4-FFF2-40B4-BE49-F238E27FC236}">
                <a16:creationId xmlns:a16="http://schemas.microsoft.com/office/drawing/2014/main" id="{5D4E524E-28AE-41F7-9F46-4946004710CB}"/>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815" name="Line 92">
            <a:extLst>
              <a:ext uri="{FF2B5EF4-FFF2-40B4-BE49-F238E27FC236}">
                <a16:creationId xmlns:a16="http://schemas.microsoft.com/office/drawing/2014/main" id="{6017B971-26F6-46FE-A2EF-479B2B5A1213}"/>
              </a:ext>
            </a:extLst>
          </p:cNvPr>
          <p:cNvSpPr>
            <a:spLocks noChangeShapeType="1"/>
          </p:cNvSpPr>
          <p:nvPr/>
        </p:nvSpPr>
        <p:spPr bwMode="auto">
          <a:xfrm>
            <a:off x="1828800" y="6019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3BD029FA-D4AD-4923-8818-AE1B3609294A}"/>
              </a:ext>
            </a:extLst>
          </p:cNvPr>
          <p:cNvSpPr txBox="1">
            <a:spLocks noChangeArrowheads="1"/>
          </p:cNvSpPr>
          <p:nvPr/>
        </p:nvSpPr>
        <p:spPr bwMode="auto">
          <a:xfrm>
            <a:off x="1828800" y="10668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a:solidFill>
                  <a:srgbClr val="000000"/>
                </a:solidFill>
              </a:rPr>
              <a:t>Because the process occurs at constant pressure,</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To express the enthalpy change on a molar basis, we use </a:t>
            </a:r>
          </a:p>
          <a:p>
            <a:pPr>
              <a:lnSpc>
                <a:spcPct val="50000"/>
              </a:lnSpc>
              <a:spcBef>
                <a:spcPct val="50000"/>
              </a:spcBef>
              <a:buFontTx/>
              <a:buNone/>
            </a:pPr>
            <a:r>
              <a:rPr lang="en-US" altLang="en-US" sz="1400">
                <a:solidFill>
                  <a:srgbClr val="000000"/>
                </a:solidFill>
              </a:rPr>
              <a:t>the fact that the number of moles of HCl is given by the</a:t>
            </a:r>
          </a:p>
          <a:p>
            <a:pPr>
              <a:lnSpc>
                <a:spcPct val="50000"/>
              </a:lnSpc>
              <a:spcBef>
                <a:spcPct val="50000"/>
              </a:spcBef>
              <a:buFontTx/>
              <a:buNone/>
            </a:pPr>
            <a:r>
              <a:rPr lang="en-US" altLang="en-US" sz="1400">
                <a:solidFill>
                  <a:srgbClr val="000000"/>
                </a:solidFill>
              </a:rPr>
              <a:t>product of the volume (50mL = 0.050 L) and </a:t>
            </a:r>
          </a:p>
          <a:p>
            <a:pPr>
              <a:lnSpc>
                <a:spcPct val="50000"/>
              </a:lnSpc>
              <a:spcBef>
                <a:spcPct val="50000"/>
              </a:spcBef>
              <a:buFontTx/>
              <a:buNone/>
            </a:pPr>
            <a:r>
              <a:rPr lang="en-US" altLang="en-US" sz="1400">
                <a:solidFill>
                  <a:srgbClr val="000000"/>
                </a:solidFill>
              </a:rPr>
              <a:t>concentration (1.0 </a:t>
            </a:r>
            <a:r>
              <a:rPr lang="en-US" altLang="en-US" sz="1400" i="1">
                <a:solidFill>
                  <a:srgbClr val="000000"/>
                </a:solidFill>
              </a:rPr>
              <a:t>M</a:t>
            </a:r>
            <a:r>
              <a:rPr lang="en-US" altLang="en-US" sz="1400">
                <a:solidFill>
                  <a:srgbClr val="000000"/>
                </a:solidFill>
              </a:rPr>
              <a:t> = 1.0 mol/L) of the HCl solution:</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Thus, the enthalpy change per mole of HCl is</a:t>
            </a:r>
          </a:p>
        </p:txBody>
      </p:sp>
      <p:sp>
        <p:nvSpPr>
          <p:cNvPr id="213009" name="Rectangle 17">
            <a:extLst>
              <a:ext uri="{FF2B5EF4-FFF2-40B4-BE49-F238E27FC236}">
                <a16:creationId xmlns:a16="http://schemas.microsoft.com/office/drawing/2014/main" id="{76A5B005-E5F8-420A-BB74-516593887584}"/>
              </a:ext>
            </a:extLst>
          </p:cNvPr>
          <p:cNvSpPr>
            <a:spLocks noChangeArrowheads="1"/>
          </p:cNvSpPr>
          <p:nvPr/>
        </p:nvSpPr>
        <p:spPr bwMode="auto">
          <a:xfrm>
            <a:off x="6329363" y="990600"/>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sym typeface="Symbol" panose="05050102010706020507" pitchFamily="18" charset="2"/>
              </a:rPr>
              <a:t></a:t>
            </a:r>
            <a:r>
              <a:rPr lang="en-US" altLang="en-US" sz="1400" i="1">
                <a:solidFill>
                  <a:srgbClr val="000000"/>
                </a:solidFill>
              </a:rPr>
              <a:t>H </a:t>
            </a:r>
            <a:r>
              <a:rPr lang="en-US" altLang="en-US" sz="1400">
                <a:solidFill>
                  <a:srgbClr val="000000"/>
                </a:solidFill>
              </a:rPr>
              <a:t>= </a:t>
            </a:r>
            <a:r>
              <a:rPr lang="en-US" altLang="en-US" sz="1400" i="1">
                <a:solidFill>
                  <a:srgbClr val="000000"/>
                </a:solidFill>
              </a:rPr>
              <a:t>q</a:t>
            </a:r>
            <a:r>
              <a:rPr lang="en-US" altLang="en-US" sz="1400" i="1" baseline="-25000">
                <a:solidFill>
                  <a:srgbClr val="000000"/>
                </a:solidFill>
              </a:rPr>
              <a:t>P</a:t>
            </a:r>
            <a:r>
              <a:rPr lang="en-US" altLang="en-US" sz="1400" i="1">
                <a:solidFill>
                  <a:srgbClr val="000000"/>
                </a:solidFill>
              </a:rPr>
              <a:t> </a:t>
            </a:r>
            <a:r>
              <a:rPr lang="en-US" altLang="en-US" sz="1400">
                <a:solidFill>
                  <a:srgbClr val="000000"/>
                </a:solidFill>
              </a:rPr>
              <a:t>= –2.7 kJ</a:t>
            </a:r>
          </a:p>
        </p:txBody>
      </p:sp>
      <p:sp>
        <p:nvSpPr>
          <p:cNvPr id="213011" name="Rectangle 19">
            <a:extLst>
              <a:ext uri="{FF2B5EF4-FFF2-40B4-BE49-F238E27FC236}">
                <a16:creationId xmlns:a16="http://schemas.microsoft.com/office/drawing/2014/main" id="{6E39DF0D-CE6F-4164-8BCA-6916C4B42090}"/>
              </a:ext>
            </a:extLst>
          </p:cNvPr>
          <p:cNvSpPr>
            <a:spLocks noChangeArrowheads="1"/>
          </p:cNvSpPr>
          <p:nvPr/>
        </p:nvSpPr>
        <p:spPr bwMode="auto">
          <a:xfrm>
            <a:off x="6324601" y="2057400"/>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rPr>
              <a:t>(0.050 L)(1.0 mol/L) = 0.050 mol</a:t>
            </a:r>
          </a:p>
        </p:txBody>
      </p:sp>
      <p:sp>
        <p:nvSpPr>
          <p:cNvPr id="213013" name="Rectangle 21">
            <a:extLst>
              <a:ext uri="{FF2B5EF4-FFF2-40B4-BE49-F238E27FC236}">
                <a16:creationId xmlns:a16="http://schemas.microsoft.com/office/drawing/2014/main" id="{5650A6B9-5A8F-41A4-810A-9E0F986B88DF}"/>
              </a:ext>
            </a:extLst>
          </p:cNvPr>
          <p:cNvSpPr>
            <a:spLocks noChangeArrowheads="1"/>
          </p:cNvSpPr>
          <p:nvPr/>
        </p:nvSpPr>
        <p:spPr bwMode="auto">
          <a:xfrm>
            <a:off x="6324601" y="2438400"/>
            <a:ext cx="2879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sym typeface="Symbol" panose="05050102010706020507" pitchFamily="18" charset="2"/>
              </a:rPr>
              <a:t></a:t>
            </a:r>
            <a:r>
              <a:rPr lang="en-US" altLang="en-US" sz="1400" i="1">
                <a:solidFill>
                  <a:srgbClr val="000000"/>
                </a:solidFill>
              </a:rPr>
              <a:t>H </a:t>
            </a:r>
            <a:r>
              <a:rPr lang="en-US" altLang="en-US" sz="1400">
                <a:solidFill>
                  <a:srgbClr val="000000"/>
                </a:solidFill>
              </a:rPr>
              <a:t>= –2.7 kJ/0.050 mol = –54 kJ/mol</a:t>
            </a:r>
          </a:p>
        </p:txBody>
      </p:sp>
      <p:sp>
        <p:nvSpPr>
          <p:cNvPr id="213015" name="Rectangle 23">
            <a:extLst>
              <a:ext uri="{FF2B5EF4-FFF2-40B4-BE49-F238E27FC236}">
                <a16:creationId xmlns:a16="http://schemas.microsoft.com/office/drawing/2014/main" id="{7BFB9DD0-D342-4FB7-8797-315A41F32C51}"/>
              </a:ext>
            </a:extLst>
          </p:cNvPr>
          <p:cNvSpPr>
            <a:spLocks noChangeArrowheads="1"/>
          </p:cNvSpPr>
          <p:nvPr/>
        </p:nvSpPr>
        <p:spPr bwMode="auto">
          <a:xfrm>
            <a:off x="1828800" y="2971801"/>
            <a:ext cx="8458200" cy="6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Check </a:t>
            </a:r>
            <a:r>
              <a:rPr lang="en-US" altLang="en-US" sz="1400">
                <a:solidFill>
                  <a:srgbClr val="000000"/>
                </a:solidFill>
                <a:sym typeface="Symbol" panose="05050102010706020507" pitchFamily="18" charset="2"/>
              </a:rPr>
              <a:t></a:t>
            </a:r>
            <a:r>
              <a:rPr lang="en-US" altLang="en-US" sz="1400" i="1">
                <a:solidFill>
                  <a:srgbClr val="000000"/>
                </a:solidFill>
              </a:rPr>
              <a:t>H </a:t>
            </a:r>
            <a:r>
              <a:rPr lang="en-US" altLang="en-US" sz="1400">
                <a:solidFill>
                  <a:srgbClr val="000000"/>
                </a:solidFill>
              </a:rPr>
              <a:t>is negative (exothermic), which is expected for the reaction of an acid with a base and evidenced by the</a:t>
            </a:r>
          </a:p>
          <a:p>
            <a:pPr>
              <a:lnSpc>
                <a:spcPct val="50000"/>
              </a:lnSpc>
              <a:spcBef>
                <a:spcPct val="50000"/>
              </a:spcBef>
              <a:buFontTx/>
              <a:buNone/>
            </a:pPr>
            <a:r>
              <a:rPr lang="en-US" altLang="en-US" sz="1400">
                <a:solidFill>
                  <a:srgbClr val="000000"/>
                </a:solidFill>
              </a:rPr>
              <a:t>fact that the reaction causes the temperature of the solution to increase. The magnitude of the molar enthalpy</a:t>
            </a:r>
          </a:p>
          <a:p>
            <a:pPr>
              <a:lnSpc>
                <a:spcPct val="50000"/>
              </a:lnSpc>
              <a:spcBef>
                <a:spcPct val="50000"/>
              </a:spcBef>
              <a:buFontTx/>
              <a:buNone/>
            </a:pPr>
            <a:r>
              <a:rPr lang="en-US" altLang="en-US" sz="1400">
                <a:solidFill>
                  <a:srgbClr val="000000"/>
                </a:solidFill>
              </a:rPr>
              <a:t>change seems reasonable.</a:t>
            </a:r>
          </a:p>
        </p:txBody>
      </p:sp>
      <p:sp>
        <p:nvSpPr>
          <p:cNvPr id="265229" name="Rectangle 13">
            <a:extLst>
              <a:ext uri="{FF2B5EF4-FFF2-40B4-BE49-F238E27FC236}">
                <a16:creationId xmlns:a16="http://schemas.microsoft.com/office/drawing/2014/main" id="{6D8BADB2-4C80-47AC-98CD-516D9F3DA712}"/>
              </a:ext>
            </a:extLst>
          </p:cNvPr>
          <p:cNvSpPr>
            <a:spLocks noChangeArrowheads="1"/>
          </p:cNvSpPr>
          <p:nvPr/>
        </p:nvSpPr>
        <p:spPr bwMode="auto">
          <a:xfrm>
            <a:off x="1828801" y="3673476"/>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endParaRPr lang="en-US" altLang="en-US" sz="1600" b="1">
              <a:solidFill>
                <a:srgbClr val="3366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30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30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30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30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65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13009" grpId="0"/>
      <p:bldP spid="213011" grpId="0"/>
      <p:bldP spid="213013" grpId="0"/>
      <p:bldP spid="213015" grpId="0"/>
      <p:bldP spid="2652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oter Placeholder 6">
            <a:extLst>
              <a:ext uri="{FF2B5EF4-FFF2-40B4-BE49-F238E27FC236}">
                <a16:creationId xmlns:a16="http://schemas.microsoft.com/office/drawing/2014/main" id="{8D2AA57D-3F32-457B-BE9F-4D299C7A66AF}"/>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49859" name="Rectangle 2">
            <a:extLst>
              <a:ext uri="{FF2B5EF4-FFF2-40B4-BE49-F238E27FC236}">
                <a16:creationId xmlns:a16="http://schemas.microsoft.com/office/drawing/2014/main" id="{825F0C82-D128-44C0-B795-E50123F15A91}"/>
              </a:ext>
            </a:extLst>
          </p:cNvPr>
          <p:cNvSpPr>
            <a:spLocks noGrp="1" noChangeArrowheads="1"/>
          </p:cNvSpPr>
          <p:nvPr>
            <p:ph type="title"/>
          </p:nvPr>
        </p:nvSpPr>
        <p:spPr/>
        <p:txBody>
          <a:bodyPr/>
          <a:lstStyle/>
          <a:p>
            <a:pPr eaLnBrk="1" hangingPunct="1"/>
            <a:r>
              <a:rPr lang="en-US" altLang="en-US" dirty="0"/>
              <a:t>                             </a:t>
            </a:r>
            <a:r>
              <a:rPr lang="en-US" altLang="en-US" b="1" dirty="0"/>
              <a:t>Bomb Calorimetry</a:t>
            </a:r>
          </a:p>
        </p:txBody>
      </p:sp>
      <p:sp>
        <p:nvSpPr>
          <p:cNvPr id="89091" name="Rectangle 3">
            <a:extLst>
              <a:ext uri="{FF2B5EF4-FFF2-40B4-BE49-F238E27FC236}">
                <a16:creationId xmlns:a16="http://schemas.microsoft.com/office/drawing/2014/main" id="{93DC914B-1136-4D69-B59F-9A188759F023}"/>
              </a:ext>
            </a:extLst>
          </p:cNvPr>
          <p:cNvSpPr>
            <a:spLocks noGrp="1" noChangeArrowheads="1"/>
          </p:cNvSpPr>
          <p:nvPr>
            <p:ph type="body" sz="half" idx="1"/>
          </p:nvPr>
        </p:nvSpPr>
        <p:spPr>
          <a:xfrm>
            <a:off x="1981200" y="1447800"/>
            <a:ext cx="4038600" cy="4495800"/>
          </a:xfrm>
        </p:spPr>
        <p:txBody>
          <a:bodyPr/>
          <a:lstStyle/>
          <a:p>
            <a:pPr eaLnBrk="1" hangingPunct="1"/>
            <a:r>
              <a:rPr lang="en-US" altLang="en-US" dirty="0"/>
              <a:t>Reactions can be carried out in a sealed “bomb” such as this one.</a:t>
            </a:r>
          </a:p>
          <a:p>
            <a:pPr eaLnBrk="1" hangingPunct="1"/>
            <a:r>
              <a:rPr lang="en-US" altLang="en-US" dirty="0"/>
              <a:t>The heat absorbed (or released) by the water is a very good approximation of the enthalpy change for the reaction.</a:t>
            </a:r>
          </a:p>
        </p:txBody>
      </p:sp>
      <p:pic>
        <p:nvPicPr>
          <p:cNvPr id="249861" name="Picture 10" descr="05_19_Figure_L">
            <a:extLst>
              <a:ext uri="{FF2B5EF4-FFF2-40B4-BE49-F238E27FC236}">
                <a16:creationId xmlns:a16="http://schemas.microsoft.com/office/drawing/2014/main" id="{85965DFE-BE62-413E-8B4B-631895DEB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2" y="1371599"/>
            <a:ext cx="4324348" cy="506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oter Placeholder 6">
            <a:extLst>
              <a:ext uri="{FF2B5EF4-FFF2-40B4-BE49-F238E27FC236}">
                <a16:creationId xmlns:a16="http://schemas.microsoft.com/office/drawing/2014/main" id="{960C86D7-30FA-4827-9C3E-8C87C738317E}"/>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51907" name="Rectangle 2">
            <a:extLst>
              <a:ext uri="{FF2B5EF4-FFF2-40B4-BE49-F238E27FC236}">
                <a16:creationId xmlns:a16="http://schemas.microsoft.com/office/drawing/2014/main" id="{2F6C5164-AE2F-4717-9918-B7F4457B049E}"/>
              </a:ext>
            </a:extLst>
          </p:cNvPr>
          <p:cNvSpPr>
            <a:spLocks noGrp="1" noChangeArrowheads="1"/>
          </p:cNvSpPr>
          <p:nvPr>
            <p:ph type="title"/>
          </p:nvPr>
        </p:nvSpPr>
        <p:spPr/>
        <p:txBody>
          <a:bodyPr/>
          <a:lstStyle/>
          <a:p>
            <a:pPr eaLnBrk="1" hangingPunct="1"/>
            <a:r>
              <a:rPr lang="en-US" altLang="en-US" dirty="0"/>
              <a:t>                              </a:t>
            </a:r>
            <a:r>
              <a:rPr lang="en-US" altLang="en-US" b="1" dirty="0"/>
              <a:t>Bomb Calorimetry</a:t>
            </a:r>
          </a:p>
        </p:txBody>
      </p:sp>
      <p:sp>
        <p:nvSpPr>
          <p:cNvPr id="251908" name="Rectangle 3">
            <a:extLst>
              <a:ext uri="{FF2B5EF4-FFF2-40B4-BE49-F238E27FC236}">
                <a16:creationId xmlns:a16="http://schemas.microsoft.com/office/drawing/2014/main" id="{F22E4945-B10C-484B-B28D-67820CC7F421}"/>
              </a:ext>
            </a:extLst>
          </p:cNvPr>
          <p:cNvSpPr>
            <a:spLocks noGrp="1" noChangeArrowheads="1"/>
          </p:cNvSpPr>
          <p:nvPr>
            <p:ph type="body" sz="half" idx="1"/>
          </p:nvPr>
        </p:nvSpPr>
        <p:spPr>
          <a:xfrm>
            <a:off x="1981200" y="1447800"/>
            <a:ext cx="4038600" cy="4495800"/>
          </a:xfrm>
        </p:spPr>
        <p:txBody>
          <a:bodyPr/>
          <a:lstStyle/>
          <a:p>
            <a:pPr eaLnBrk="1" hangingPunct="1"/>
            <a:r>
              <a:rPr lang="en-US" altLang="en-US" dirty="0"/>
              <a:t>Because the volume in the bomb calorimeter is constant, what is measured is really the change in internal energy, </a:t>
            </a:r>
            <a:r>
              <a:rPr lang="en-US" altLang="en-US" dirty="0">
                <a:latin typeface="Symbol" panose="05050102010706020507" pitchFamily="18" charset="2"/>
                <a:sym typeface="Symbol" panose="05050102010706020507" pitchFamily="18" charset="2"/>
              </a:rPr>
              <a:t></a:t>
            </a:r>
            <a:r>
              <a:rPr lang="en-US" altLang="en-US" i="1" dirty="0"/>
              <a:t>E</a:t>
            </a:r>
            <a:r>
              <a:rPr lang="en-US" altLang="en-US" dirty="0"/>
              <a:t>, not </a:t>
            </a:r>
            <a:r>
              <a:rPr lang="en-US" altLang="en-US" dirty="0">
                <a:latin typeface="Symbol" panose="05050102010706020507" pitchFamily="18" charset="2"/>
                <a:sym typeface="Symbol" panose="05050102010706020507" pitchFamily="18" charset="2"/>
              </a:rPr>
              <a:t></a:t>
            </a:r>
            <a:r>
              <a:rPr lang="en-US" altLang="en-US" i="1" dirty="0"/>
              <a:t>H</a:t>
            </a:r>
            <a:r>
              <a:rPr lang="en-US" altLang="en-US" dirty="0"/>
              <a:t>.</a:t>
            </a:r>
          </a:p>
          <a:p>
            <a:pPr eaLnBrk="1" hangingPunct="1"/>
            <a:r>
              <a:rPr lang="en-US" altLang="en-US" dirty="0"/>
              <a:t>For most reactions, the difference is very small.</a:t>
            </a:r>
          </a:p>
        </p:txBody>
      </p:sp>
      <p:pic>
        <p:nvPicPr>
          <p:cNvPr id="251909" name="Picture 6" descr="05_19_Figure_L">
            <a:extLst>
              <a:ext uri="{FF2B5EF4-FFF2-40B4-BE49-F238E27FC236}">
                <a16:creationId xmlns:a16="http://schemas.microsoft.com/office/drawing/2014/main" id="{3B529F51-209E-4230-90A4-C16084279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47774"/>
            <a:ext cx="4533900" cy="530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Line 66">
            <a:extLst>
              <a:ext uri="{FF2B5EF4-FFF2-40B4-BE49-F238E27FC236}">
                <a16:creationId xmlns:a16="http://schemas.microsoft.com/office/drawing/2014/main" id="{6CCF8ADB-0A0A-463F-9100-8C404B865C03}"/>
              </a:ext>
            </a:extLst>
          </p:cNvPr>
          <p:cNvSpPr>
            <a:spLocks noChangeShapeType="1"/>
          </p:cNvSpPr>
          <p:nvPr/>
        </p:nvSpPr>
        <p:spPr bwMode="auto">
          <a:xfrm>
            <a:off x="1905000" y="21336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955" name="Rectangle 58">
            <a:extLst>
              <a:ext uri="{FF2B5EF4-FFF2-40B4-BE49-F238E27FC236}">
                <a16:creationId xmlns:a16="http://schemas.microsoft.com/office/drawing/2014/main" id="{951C89B2-77F9-4527-B6AF-AB03FBF9426F}"/>
              </a:ext>
            </a:extLst>
          </p:cNvPr>
          <p:cNvSpPr>
            <a:spLocks noChangeArrowheads="1"/>
          </p:cNvSpPr>
          <p:nvPr/>
        </p:nvSpPr>
        <p:spPr bwMode="auto">
          <a:xfrm>
            <a:off x="1843088" y="304801"/>
            <a:ext cx="8596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5.7 </a:t>
            </a:r>
            <a:r>
              <a:rPr lang="en-US" altLang="en-US" sz="2000">
                <a:solidFill>
                  <a:srgbClr val="000000"/>
                </a:solidFill>
                <a:latin typeface="Arial" panose="020B0604020202020204" pitchFamily="34" charset="0"/>
                <a:sym typeface="Symbol" panose="05050102010706020507" pitchFamily="18" charset="2"/>
              </a:rPr>
              <a:t>Measuring </a:t>
            </a:r>
            <a:r>
              <a:rPr lang="en-US" altLang="en-US" sz="2000" i="1">
                <a:solidFill>
                  <a:srgbClr val="000000"/>
                </a:solidFill>
                <a:latin typeface="Arial" panose="020B0604020202020204" pitchFamily="34" charset="0"/>
                <a:sym typeface="Symbol" panose="05050102010706020507" pitchFamily="18" charset="2"/>
              </a:rPr>
              <a:t>q</a:t>
            </a:r>
            <a:r>
              <a:rPr lang="en-US" altLang="en-US" sz="2000" baseline="-25000">
                <a:solidFill>
                  <a:srgbClr val="000000"/>
                </a:solidFill>
                <a:latin typeface="Arial" panose="020B0604020202020204" pitchFamily="34" charset="0"/>
                <a:sym typeface="Symbol" panose="05050102010706020507" pitchFamily="18" charset="2"/>
              </a:rPr>
              <a:t>rxn</a:t>
            </a:r>
            <a:r>
              <a:rPr lang="en-US" altLang="en-US" sz="2000" i="1">
                <a:solidFill>
                  <a:srgbClr val="000000"/>
                </a:solidFill>
                <a:latin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sym typeface="Symbol" panose="05050102010706020507" pitchFamily="18" charset="2"/>
              </a:rPr>
              <a:t>Using a Bomb Calorimeter</a:t>
            </a:r>
          </a:p>
        </p:txBody>
      </p:sp>
      <p:sp>
        <p:nvSpPr>
          <p:cNvPr id="2122" name="Rectangle 74">
            <a:extLst>
              <a:ext uri="{FF2B5EF4-FFF2-40B4-BE49-F238E27FC236}">
                <a16:creationId xmlns:a16="http://schemas.microsoft.com/office/drawing/2014/main" id="{A1951BF0-C1D9-4161-ABDE-754D26B1E6F3}"/>
              </a:ext>
            </a:extLst>
          </p:cNvPr>
          <p:cNvSpPr>
            <a:spLocks noChangeArrowheads="1"/>
          </p:cNvSpPr>
          <p:nvPr/>
        </p:nvSpPr>
        <p:spPr bwMode="auto">
          <a:xfrm>
            <a:off x="1828801" y="2209801"/>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600" b="1">
                <a:solidFill>
                  <a:srgbClr val="3366FF"/>
                </a:solidFill>
                <a:latin typeface="Arial" panose="020B0604020202020204" pitchFamily="34" charset="0"/>
              </a:rPr>
              <a:t>Solution</a:t>
            </a:r>
            <a:endParaRPr lang="en-US" altLang="en-US" sz="1600">
              <a:solidFill>
                <a:srgbClr val="FFFFFF"/>
              </a:solidFill>
              <a:latin typeface="Arial" panose="020B0604020202020204" pitchFamily="34" charset="0"/>
            </a:endParaRPr>
          </a:p>
        </p:txBody>
      </p:sp>
      <p:sp>
        <p:nvSpPr>
          <p:cNvPr id="253957" name="Line 81">
            <a:extLst>
              <a:ext uri="{FF2B5EF4-FFF2-40B4-BE49-F238E27FC236}">
                <a16:creationId xmlns:a16="http://schemas.microsoft.com/office/drawing/2014/main" id="{0C0A732D-FD2A-4780-AE5F-22F157E06784}"/>
              </a:ext>
            </a:extLst>
          </p:cNvPr>
          <p:cNvSpPr>
            <a:spLocks noChangeShapeType="1"/>
          </p:cNvSpPr>
          <p:nvPr/>
        </p:nvSpPr>
        <p:spPr bwMode="auto">
          <a:xfrm>
            <a:off x="1828800" y="304800"/>
            <a:ext cx="0" cy="57150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958" name="Text Box 84">
            <a:extLst>
              <a:ext uri="{FF2B5EF4-FFF2-40B4-BE49-F238E27FC236}">
                <a16:creationId xmlns:a16="http://schemas.microsoft.com/office/drawing/2014/main" id="{82E5A638-5C4F-494E-994C-496FEE9555F2}"/>
              </a:ext>
            </a:extLst>
          </p:cNvPr>
          <p:cNvSpPr txBox="1">
            <a:spLocks noChangeArrowheads="1"/>
          </p:cNvSpPr>
          <p:nvPr/>
        </p:nvSpPr>
        <p:spPr bwMode="auto">
          <a:xfrm>
            <a:off x="1828800" y="685801"/>
            <a:ext cx="4343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The combustion of methylhydrazine (CH</a:t>
            </a:r>
            <a:r>
              <a:rPr lang="en-US" altLang="en-US" sz="1400" baseline="-25000">
                <a:solidFill>
                  <a:srgbClr val="000000"/>
                </a:solidFill>
              </a:rPr>
              <a:t>6</a:t>
            </a:r>
            <a:r>
              <a:rPr lang="en-US" altLang="en-US" sz="1400">
                <a:solidFill>
                  <a:srgbClr val="000000"/>
                </a:solidFill>
              </a:rPr>
              <a:t>N</a:t>
            </a:r>
            <a:r>
              <a:rPr lang="en-US" altLang="en-US" sz="1400" baseline="-25000">
                <a:solidFill>
                  <a:srgbClr val="000000"/>
                </a:solidFill>
              </a:rPr>
              <a:t>2</a:t>
            </a:r>
            <a:r>
              <a:rPr lang="en-US" altLang="en-US" sz="1400">
                <a:solidFill>
                  <a:srgbClr val="000000"/>
                </a:solidFill>
              </a:rPr>
              <a:t>), a liquid rocket fuel, produces N</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g</a:t>
            </a:r>
            <a:r>
              <a:rPr lang="en-US" altLang="en-US" sz="1400">
                <a:solidFill>
                  <a:srgbClr val="000000"/>
                </a:solidFill>
              </a:rPr>
              <a:t>), CO</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g</a:t>
            </a:r>
            <a:r>
              <a:rPr lang="en-US" altLang="en-US" sz="1400">
                <a:solidFill>
                  <a:srgbClr val="000000"/>
                </a:solidFill>
              </a:rPr>
              <a:t>), and H</a:t>
            </a:r>
            <a:r>
              <a:rPr lang="en-US" altLang="en-US" sz="1400" baseline="-25000">
                <a:solidFill>
                  <a:srgbClr val="000000"/>
                </a:solidFill>
              </a:rPr>
              <a:t>2</a:t>
            </a:r>
            <a:r>
              <a:rPr lang="en-US" altLang="en-US" sz="1400">
                <a:solidFill>
                  <a:srgbClr val="000000"/>
                </a:solidFill>
              </a:rPr>
              <a:t>O(</a:t>
            </a:r>
            <a:r>
              <a:rPr lang="en-US" altLang="en-US" sz="1400" i="1">
                <a:solidFill>
                  <a:srgbClr val="000000"/>
                </a:solidFill>
              </a:rPr>
              <a:t>l</a:t>
            </a:r>
            <a:r>
              <a:rPr lang="en-US" altLang="en-US" sz="1400">
                <a:solidFill>
                  <a:srgbClr val="000000"/>
                </a:solidFill>
              </a:rPr>
              <a:t>):</a:t>
            </a:r>
          </a:p>
          <a:p>
            <a:pPr algn="ctr">
              <a:spcBef>
                <a:spcPct val="0"/>
              </a:spcBef>
              <a:buFontTx/>
              <a:buNone/>
            </a:pPr>
            <a:r>
              <a:rPr lang="en-US" altLang="en-US" sz="1400">
                <a:solidFill>
                  <a:srgbClr val="000000"/>
                </a:solidFill>
              </a:rPr>
              <a:t>2 CH</a:t>
            </a:r>
            <a:r>
              <a:rPr lang="en-US" altLang="en-US" sz="1400" baseline="-25000">
                <a:solidFill>
                  <a:srgbClr val="000000"/>
                </a:solidFill>
              </a:rPr>
              <a:t>6</a:t>
            </a:r>
            <a:r>
              <a:rPr lang="en-US" altLang="en-US" sz="1400">
                <a:solidFill>
                  <a:srgbClr val="000000"/>
                </a:solidFill>
              </a:rPr>
              <a:t>N</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l</a:t>
            </a:r>
            <a:r>
              <a:rPr lang="en-US" altLang="en-US" sz="1400">
                <a:solidFill>
                  <a:srgbClr val="000000"/>
                </a:solidFill>
              </a:rPr>
              <a:t>) + 5 O</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g</a:t>
            </a:r>
            <a:r>
              <a:rPr lang="en-US" altLang="en-US" sz="1400">
                <a:solidFill>
                  <a:srgbClr val="000000"/>
                </a:solidFill>
              </a:rPr>
              <a:t>)         2 N</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g</a:t>
            </a:r>
            <a:r>
              <a:rPr lang="en-US" altLang="en-US" sz="1400">
                <a:solidFill>
                  <a:srgbClr val="000000"/>
                </a:solidFill>
              </a:rPr>
              <a:t>) + 2 CO</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g</a:t>
            </a:r>
            <a:r>
              <a:rPr lang="en-US" altLang="en-US" sz="1400">
                <a:solidFill>
                  <a:srgbClr val="000000"/>
                </a:solidFill>
              </a:rPr>
              <a:t>) + 6 H</a:t>
            </a:r>
            <a:r>
              <a:rPr lang="en-US" altLang="en-US" sz="1400" baseline="-25000">
                <a:solidFill>
                  <a:srgbClr val="000000"/>
                </a:solidFill>
              </a:rPr>
              <a:t>2</a:t>
            </a:r>
            <a:r>
              <a:rPr lang="en-US" altLang="en-US" sz="1400">
                <a:solidFill>
                  <a:srgbClr val="000000"/>
                </a:solidFill>
              </a:rPr>
              <a:t>O(</a:t>
            </a:r>
            <a:r>
              <a:rPr lang="en-US" altLang="en-US" sz="1400" i="1">
                <a:solidFill>
                  <a:srgbClr val="000000"/>
                </a:solidFill>
              </a:rPr>
              <a:t>l</a:t>
            </a:r>
            <a:r>
              <a:rPr lang="en-US" altLang="en-US" sz="1400">
                <a:solidFill>
                  <a:srgbClr val="000000"/>
                </a:solidFill>
              </a:rPr>
              <a:t>)</a:t>
            </a:r>
          </a:p>
          <a:p>
            <a:pPr>
              <a:spcBef>
                <a:spcPct val="0"/>
              </a:spcBef>
              <a:buFontTx/>
              <a:buNone/>
            </a:pPr>
            <a:endParaRPr lang="en-US" altLang="en-US" sz="1400">
              <a:solidFill>
                <a:srgbClr val="000000"/>
              </a:solidFill>
            </a:endParaRPr>
          </a:p>
          <a:p>
            <a:pPr>
              <a:spcBef>
                <a:spcPct val="0"/>
              </a:spcBef>
              <a:buFontTx/>
              <a:buNone/>
            </a:pPr>
            <a:r>
              <a:rPr lang="en-US" altLang="en-US" sz="1400">
                <a:solidFill>
                  <a:srgbClr val="000000"/>
                </a:solidFill>
              </a:rPr>
              <a:t>When 4.00 g of methylhydrazine is combusted in a bomb calorimeter, the temperature of the calorimeter increases</a:t>
            </a:r>
          </a:p>
        </p:txBody>
      </p:sp>
      <p:sp>
        <p:nvSpPr>
          <p:cNvPr id="253959" name="Line 89">
            <a:extLst>
              <a:ext uri="{FF2B5EF4-FFF2-40B4-BE49-F238E27FC236}">
                <a16:creationId xmlns:a16="http://schemas.microsoft.com/office/drawing/2014/main" id="{1B61127A-D176-41F7-9FA6-94B77D22C2C0}"/>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960" name="Line 92">
            <a:extLst>
              <a:ext uri="{FF2B5EF4-FFF2-40B4-BE49-F238E27FC236}">
                <a16:creationId xmlns:a16="http://schemas.microsoft.com/office/drawing/2014/main" id="{F4B699FC-9741-440A-943B-62C7B1662EA7}"/>
              </a:ext>
            </a:extLst>
          </p:cNvPr>
          <p:cNvSpPr>
            <a:spLocks noChangeShapeType="1"/>
          </p:cNvSpPr>
          <p:nvPr/>
        </p:nvSpPr>
        <p:spPr bwMode="auto">
          <a:xfrm>
            <a:off x="1828800" y="6019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551053EB-484F-4057-919E-E16CCCAC6389}"/>
              </a:ext>
            </a:extLst>
          </p:cNvPr>
          <p:cNvSpPr txBox="1">
            <a:spLocks noChangeArrowheads="1"/>
          </p:cNvSpPr>
          <p:nvPr/>
        </p:nvSpPr>
        <p:spPr bwMode="auto">
          <a:xfrm>
            <a:off x="1828800" y="2590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Analyze </a:t>
            </a:r>
            <a:r>
              <a:rPr lang="en-US" altLang="en-US" sz="1400">
                <a:solidFill>
                  <a:srgbClr val="000000"/>
                </a:solidFill>
              </a:rPr>
              <a:t>We are given a temperature change and the total heat capacity of the calorimeter. We are also given the</a:t>
            </a:r>
          </a:p>
          <a:p>
            <a:pPr>
              <a:lnSpc>
                <a:spcPct val="50000"/>
              </a:lnSpc>
              <a:spcBef>
                <a:spcPct val="50000"/>
              </a:spcBef>
              <a:buFontTx/>
              <a:buNone/>
            </a:pPr>
            <a:r>
              <a:rPr lang="en-US" altLang="en-US" sz="1400">
                <a:solidFill>
                  <a:srgbClr val="000000"/>
                </a:solidFill>
              </a:rPr>
              <a:t>amount of reactant combusted. Our goal is to calculate the enthalpy change per mole for combustion of the reactant.</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b="1">
                <a:solidFill>
                  <a:srgbClr val="000000"/>
                </a:solidFill>
              </a:rPr>
              <a:t>Plan </a:t>
            </a:r>
            <a:r>
              <a:rPr lang="en-US" altLang="en-US" sz="1400">
                <a:solidFill>
                  <a:srgbClr val="000000"/>
                </a:solidFill>
              </a:rPr>
              <a:t>We will first calculate the heat evolved for the combustion of the 4.00-g sample. We will then convert</a:t>
            </a:r>
          </a:p>
          <a:p>
            <a:pPr>
              <a:lnSpc>
                <a:spcPct val="50000"/>
              </a:lnSpc>
              <a:spcBef>
                <a:spcPct val="50000"/>
              </a:spcBef>
              <a:buFontTx/>
              <a:buNone/>
            </a:pPr>
            <a:r>
              <a:rPr lang="en-US" altLang="en-US" sz="1400">
                <a:solidFill>
                  <a:srgbClr val="000000"/>
                </a:solidFill>
              </a:rPr>
              <a:t>this heat to a molar quantity.</a:t>
            </a:r>
          </a:p>
        </p:txBody>
      </p:sp>
      <p:sp>
        <p:nvSpPr>
          <p:cNvPr id="253962" name="Text Box 84">
            <a:extLst>
              <a:ext uri="{FF2B5EF4-FFF2-40B4-BE49-F238E27FC236}">
                <a16:creationId xmlns:a16="http://schemas.microsoft.com/office/drawing/2014/main" id="{677CA9B5-70C7-4AB3-9396-932315EA2194}"/>
              </a:ext>
            </a:extLst>
          </p:cNvPr>
          <p:cNvSpPr txBox="1">
            <a:spLocks noChangeArrowheads="1"/>
          </p:cNvSpPr>
          <p:nvPr/>
        </p:nvSpPr>
        <p:spPr bwMode="auto">
          <a:xfrm>
            <a:off x="6096000" y="685801"/>
            <a:ext cx="4343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from 25.00 </a:t>
            </a:r>
            <a:r>
              <a:rPr lang="en-US" altLang="en-US" sz="1400">
                <a:solidFill>
                  <a:srgbClr val="000000"/>
                </a:solidFill>
                <a:sym typeface="Symbol" panose="05050102010706020507" pitchFamily="18" charset="2"/>
              </a:rPr>
              <a:t></a:t>
            </a:r>
            <a:r>
              <a:rPr lang="en-US" altLang="en-US" sz="1400">
                <a:solidFill>
                  <a:srgbClr val="000000"/>
                </a:solidFill>
              </a:rPr>
              <a:t>C to 39.50 </a:t>
            </a:r>
            <a:r>
              <a:rPr lang="en-US" altLang="en-US" sz="1400">
                <a:solidFill>
                  <a:srgbClr val="000000"/>
                </a:solidFill>
                <a:sym typeface="Symbol" panose="05050102010706020507" pitchFamily="18" charset="2"/>
              </a:rPr>
              <a:t></a:t>
            </a:r>
            <a:r>
              <a:rPr lang="en-US" altLang="en-US" sz="1400">
                <a:solidFill>
                  <a:srgbClr val="000000"/>
                </a:solidFill>
              </a:rPr>
              <a:t>C. In a separate experiment the heat capacity of the calorimeter is measured to be 7.794 kJ/ </a:t>
            </a:r>
            <a:r>
              <a:rPr lang="en-US" altLang="en-US" sz="1400">
                <a:solidFill>
                  <a:srgbClr val="000000"/>
                </a:solidFill>
                <a:sym typeface="Symbol" panose="05050102010706020507" pitchFamily="18" charset="2"/>
              </a:rPr>
              <a:t></a:t>
            </a:r>
            <a:r>
              <a:rPr lang="en-US" altLang="en-US" sz="1400">
                <a:solidFill>
                  <a:srgbClr val="000000"/>
                </a:solidFill>
              </a:rPr>
              <a:t>C. Calculate the heat of reaction for the combustion of a mole of CH</a:t>
            </a:r>
            <a:r>
              <a:rPr lang="en-US" altLang="en-US" sz="1400" baseline="-25000">
                <a:solidFill>
                  <a:srgbClr val="000000"/>
                </a:solidFill>
              </a:rPr>
              <a:t>6</a:t>
            </a:r>
            <a:r>
              <a:rPr lang="en-US" altLang="en-US" sz="1400">
                <a:solidFill>
                  <a:srgbClr val="000000"/>
                </a:solidFill>
              </a:rPr>
              <a:t>N</a:t>
            </a:r>
            <a:r>
              <a:rPr lang="en-US" altLang="en-US" sz="1400" baseline="-25000">
                <a:solidFill>
                  <a:srgbClr val="000000"/>
                </a:solidFill>
              </a:rPr>
              <a:t>2</a:t>
            </a:r>
            <a:r>
              <a:rPr lang="en-US" altLang="en-US" sz="1400">
                <a:solidFill>
                  <a:srgbClr val="000000"/>
                </a:solidFill>
              </a:rPr>
              <a:t>.</a:t>
            </a:r>
          </a:p>
        </p:txBody>
      </p:sp>
      <p:sp>
        <p:nvSpPr>
          <p:cNvPr id="253963" name="Line 16">
            <a:extLst>
              <a:ext uri="{FF2B5EF4-FFF2-40B4-BE49-F238E27FC236}">
                <a16:creationId xmlns:a16="http://schemas.microsoft.com/office/drawing/2014/main" id="{AEA78DC8-C0B9-4657-A022-ABA944B51179}"/>
              </a:ext>
            </a:extLst>
          </p:cNvPr>
          <p:cNvSpPr>
            <a:spLocks noChangeShapeType="1"/>
          </p:cNvSpPr>
          <p:nvPr/>
        </p:nvSpPr>
        <p:spPr bwMode="auto">
          <a:xfrm>
            <a:off x="3505200" y="1295400"/>
            <a:ext cx="3048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nchor="ctr"/>
          <a:lstStyle/>
          <a:p>
            <a:endParaRPr lang="en-US"/>
          </a:p>
        </p:txBody>
      </p:sp>
      <p:sp>
        <p:nvSpPr>
          <p:cNvPr id="2" name="Text Box 11">
            <a:extLst>
              <a:ext uri="{FF2B5EF4-FFF2-40B4-BE49-F238E27FC236}">
                <a16:creationId xmlns:a16="http://schemas.microsoft.com/office/drawing/2014/main" id="{4FE416CB-6F6A-428C-977D-8E50BAAB96DC}"/>
              </a:ext>
            </a:extLst>
          </p:cNvPr>
          <p:cNvSpPr txBox="1">
            <a:spLocks noChangeArrowheads="1"/>
          </p:cNvSpPr>
          <p:nvPr/>
        </p:nvSpPr>
        <p:spPr bwMode="auto">
          <a:xfrm>
            <a:off x="1828800" y="3733800"/>
            <a:ext cx="434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Solve</a:t>
            </a:r>
          </a:p>
          <a:p>
            <a:pPr>
              <a:lnSpc>
                <a:spcPct val="50000"/>
              </a:lnSpc>
              <a:spcBef>
                <a:spcPct val="50000"/>
              </a:spcBef>
              <a:buFontTx/>
              <a:buNone/>
            </a:pPr>
            <a:r>
              <a:rPr lang="en-US" altLang="en-US" sz="1400">
                <a:solidFill>
                  <a:srgbClr val="000000"/>
                </a:solidFill>
              </a:rPr>
              <a:t>For combustion of the 4.00-g sample of methylhydrazine, </a:t>
            </a:r>
          </a:p>
          <a:p>
            <a:pPr>
              <a:lnSpc>
                <a:spcPct val="50000"/>
              </a:lnSpc>
              <a:spcBef>
                <a:spcPct val="50000"/>
              </a:spcBef>
              <a:buFontTx/>
              <a:buNone/>
            </a:pPr>
            <a:r>
              <a:rPr lang="en-US" altLang="en-US" sz="1400">
                <a:solidFill>
                  <a:srgbClr val="000000"/>
                </a:solidFill>
              </a:rPr>
              <a:t>the temperature change of the calorimeter is</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We can use </a:t>
            </a:r>
            <a:r>
              <a:rPr lang="en-US" altLang="en-US" sz="1400">
                <a:solidFill>
                  <a:srgbClr val="000000"/>
                </a:solidFill>
                <a:sym typeface="Symbol" panose="05050102010706020507" pitchFamily="18" charset="2"/>
              </a:rPr>
              <a:t></a:t>
            </a:r>
            <a:r>
              <a:rPr lang="en-US" altLang="en-US" sz="1400" i="1">
                <a:solidFill>
                  <a:srgbClr val="000000"/>
                </a:solidFill>
                <a:sym typeface="Symbol" panose="05050102010706020507" pitchFamily="18" charset="2"/>
              </a:rPr>
              <a:t>T </a:t>
            </a:r>
            <a:r>
              <a:rPr lang="en-US" altLang="en-US" sz="1400">
                <a:solidFill>
                  <a:srgbClr val="000000"/>
                </a:solidFill>
              </a:rPr>
              <a:t>and the value for </a:t>
            </a:r>
            <a:r>
              <a:rPr lang="en-US" altLang="en-US" sz="1400" i="1">
                <a:solidFill>
                  <a:srgbClr val="000000"/>
                </a:solidFill>
              </a:rPr>
              <a:t>C</a:t>
            </a:r>
            <a:r>
              <a:rPr lang="en-US" altLang="en-US" sz="1400" baseline="-25000">
                <a:solidFill>
                  <a:srgbClr val="000000"/>
                </a:solidFill>
              </a:rPr>
              <a:t>cal</a:t>
            </a:r>
            <a:r>
              <a:rPr lang="en-US" altLang="en-US" sz="1400">
                <a:solidFill>
                  <a:srgbClr val="000000"/>
                </a:solidFill>
              </a:rPr>
              <a:t> to calculate the heat</a:t>
            </a:r>
          </a:p>
          <a:p>
            <a:pPr>
              <a:lnSpc>
                <a:spcPct val="50000"/>
              </a:lnSpc>
              <a:spcBef>
                <a:spcPct val="50000"/>
              </a:spcBef>
              <a:buFontTx/>
              <a:buNone/>
            </a:pPr>
            <a:r>
              <a:rPr lang="en-US" altLang="en-US" sz="1400">
                <a:solidFill>
                  <a:srgbClr val="000000"/>
                </a:solidFill>
              </a:rPr>
              <a:t>of reaction (Equation 5.24):</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We can readily convert this value to the heat of reaction </a:t>
            </a:r>
          </a:p>
          <a:p>
            <a:pPr>
              <a:lnSpc>
                <a:spcPct val="50000"/>
              </a:lnSpc>
              <a:spcBef>
                <a:spcPct val="50000"/>
              </a:spcBef>
              <a:buFontTx/>
              <a:buNone/>
            </a:pPr>
            <a:r>
              <a:rPr lang="en-US" altLang="en-US" sz="1400">
                <a:solidFill>
                  <a:srgbClr val="000000"/>
                </a:solidFill>
              </a:rPr>
              <a:t>for a mole of CH</a:t>
            </a:r>
            <a:r>
              <a:rPr lang="en-US" altLang="en-US" sz="1400" baseline="-25000">
                <a:solidFill>
                  <a:srgbClr val="000000"/>
                </a:solidFill>
              </a:rPr>
              <a:t>6</a:t>
            </a:r>
            <a:r>
              <a:rPr lang="en-US" altLang="en-US" sz="1400">
                <a:solidFill>
                  <a:srgbClr val="000000"/>
                </a:solidFill>
              </a:rPr>
              <a:t>N</a:t>
            </a:r>
            <a:r>
              <a:rPr lang="en-US" altLang="en-US" sz="1400" baseline="-25000">
                <a:solidFill>
                  <a:srgbClr val="000000"/>
                </a:solidFill>
              </a:rPr>
              <a:t>2</a:t>
            </a:r>
            <a:r>
              <a:rPr lang="en-US" altLang="en-US" sz="1400">
                <a:solidFill>
                  <a:srgbClr val="000000"/>
                </a:solidFill>
              </a:rPr>
              <a:t>:</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endParaRPr lang="en-US" altLang="en-US" sz="1400">
              <a:solidFill>
                <a:srgbClr val="000000"/>
              </a:solidFill>
            </a:endParaRPr>
          </a:p>
        </p:txBody>
      </p:sp>
      <p:sp>
        <p:nvSpPr>
          <p:cNvPr id="215059" name="Rectangle 19">
            <a:extLst>
              <a:ext uri="{FF2B5EF4-FFF2-40B4-BE49-F238E27FC236}">
                <a16:creationId xmlns:a16="http://schemas.microsoft.com/office/drawing/2014/main" id="{614CFF03-A09F-4729-97AD-6BE02CBF405E}"/>
              </a:ext>
            </a:extLst>
          </p:cNvPr>
          <p:cNvSpPr>
            <a:spLocks noChangeArrowheads="1"/>
          </p:cNvSpPr>
          <p:nvPr/>
        </p:nvSpPr>
        <p:spPr bwMode="auto">
          <a:xfrm>
            <a:off x="6324601" y="4038600"/>
            <a:ext cx="297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sym typeface="Symbol" panose="05050102010706020507" pitchFamily="18" charset="2"/>
              </a:rPr>
              <a:t></a:t>
            </a:r>
            <a:r>
              <a:rPr lang="en-US" altLang="en-US" sz="1400" i="1">
                <a:solidFill>
                  <a:srgbClr val="000000"/>
                </a:solidFill>
              </a:rPr>
              <a:t>T </a:t>
            </a:r>
            <a:r>
              <a:rPr lang="en-US" altLang="en-US" sz="1400">
                <a:solidFill>
                  <a:srgbClr val="000000"/>
                </a:solidFill>
              </a:rPr>
              <a:t>= (39.50 </a:t>
            </a:r>
            <a:r>
              <a:rPr lang="en-US" altLang="en-US" sz="1400">
                <a:solidFill>
                  <a:srgbClr val="000000"/>
                </a:solidFill>
                <a:sym typeface="Symbol" panose="05050102010706020507" pitchFamily="18" charset="2"/>
              </a:rPr>
              <a:t></a:t>
            </a:r>
            <a:r>
              <a:rPr lang="en-US" altLang="en-US" sz="1400">
                <a:solidFill>
                  <a:srgbClr val="000000"/>
                </a:solidFill>
              </a:rPr>
              <a:t>C – 25.00 </a:t>
            </a:r>
            <a:r>
              <a:rPr lang="en-US" altLang="en-US" sz="1400">
                <a:solidFill>
                  <a:srgbClr val="000000"/>
                </a:solidFill>
                <a:sym typeface="Symbol" panose="05050102010706020507" pitchFamily="18" charset="2"/>
              </a:rPr>
              <a:t></a:t>
            </a:r>
            <a:r>
              <a:rPr lang="en-US" altLang="en-US" sz="1400">
                <a:solidFill>
                  <a:srgbClr val="000000"/>
                </a:solidFill>
              </a:rPr>
              <a:t>C) = 14.50 </a:t>
            </a:r>
            <a:r>
              <a:rPr lang="en-US" altLang="en-US" sz="1400">
                <a:solidFill>
                  <a:srgbClr val="000000"/>
                </a:solidFill>
                <a:sym typeface="Symbol" panose="05050102010706020507" pitchFamily="18" charset="2"/>
              </a:rPr>
              <a:t></a:t>
            </a:r>
            <a:r>
              <a:rPr lang="en-US" altLang="en-US" sz="1400">
                <a:solidFill>
                  <a:srgbClr val="000000"/>
                </a:solidFill>
              </a:rPr>
              <a:t>C</a:t>
            </a:r>
          </a:p>
        </p:txBody>
      </p:sp>
      <p:sp>
        <p:nvSpPr>
          <p:cNvPr id="215061" name="Rectangle 21">
            <a:extLst>
              <a:ext uri="{FF2B5EF4-FFF2-40B4-BE49-F238E27FC236}">
                <a16:creationId xmlns:a16="http://schemas.microsoft.com/office/drawing/2014/main" id="{B2BEFC85-C5D1-4F76-8E23-664E1EAC19F9}"/>
              </a:ext>
            </a:extLst>
          </p:cNvPr>
          <p:cNvSpPr>
            <a:spLocks noChangeArrowheads="1"/>
          </p:cNvSpPr>
          <p:nvPr/>
        </p:nvSpPr>
        <p:spPr bwMode="auto">
          <a:xfrm>
            <a:off x="6308726" y="4724400"/>
            <a:ext cx="4221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i="1">
                <a:solidFill>
                  <a:srgbClr val="000000"/>
                </a:solidFill>
              </a:rPr>
              <a:t>q</a:t>
            </a:r>
            <a:r>
              <a:rPr lang="en-US" altLang="en-US" sz="1400" baseline="-25000">
                <a:solidFill>
                  <a:srgbClr val="000000"/>
                </a:solidFill>
              </a:rPr>
              <a:t>rxn</a:t>
            </a:r>
            <a:r>
              <a:rPr lang="en-US" altLang="en-US" sz="1400">
                <a:solidFill>
                  <a:srgbClr val="000000"/>
                </a:solidFill>
              </a:rPr>
              <a:t> = –</a:t>
            </a:r>
            <a:r>
              <a:rPr lang="en-US" altLang="en-US" sz="1400" i="1">
                <a:solidFill>
                  <a:srgbClr val="000000"/>
                </a:solidFill>
              </a:rPr>
              <a:t>C</a:t>
            </a:r>
            <a:r>
              <a:rPr lang="en-US" altLang="en-US" sz="1400" baseline="-25000">
                <a:solidFill>
                  <a:srgbClr val="000000"/>
                </a:solidFill>
              </a:rPr>
              <a:t>cal</a:t>
            </a:r>
            <a:r>
              <a:rPr lang="en-US" altLang="en-US" sz="1400">
                <a:solidFill>
                  <a:srgbClr val="000000"/>
                </a:solidFill>
              </a:rPr>
              <a:t> </a:t>
            </a:r>
            <a:r>
              <a:rPr lang="en-US" altLang="en-US" sz="1400">
                <a:solidFill>
                  <a:srgbClr val="000000"/>
                </a:solidFill>
                <a:sym typeface="Symbol" panose="05050102010706020507" pitchFamily="18" charset="2"/>
              </a:rPr>
              <a:t></a:t>
            </a:r>
            <a:r>
              <a:rPr lang="en-US" altLang="en-US" sz="1400">
                <a:solidFill>
                  <a:srgbClr val="000000"/>
                </a:solidFill>
              </a:rPr>
              <a:t> </a:t>
            </a:r>
            <a:r>
              <a:rPr lang="en-US" altLang="en-US" sz="1400">
                <a:solidFill>
                  <a:srgbClr val="000000"/>
                </a:solidFill>
                <a:sym typeface="Symbol" panose="05050102010706020507" pitchFamily="18" charset="2"/>
              </a:rPr>
              <a:t></a:t>
            </a:r>
            <a:r>
              <a:rPr lang="en-US" altLang="en-US" sz="1400" i="1">
                <a:solidFill>
                  <a:srgbClr val="000000"/>
                </a:solidFill>
              </a:rPr>
              <a:t>T </a:t>
            </a:r>
            <a:r>
              <a:rPr lang="en-US" altLang="en-US" sz="1400">
                <a:solidFill>
                  <a:srgbClr val="000000"/>
                </a:solidFill>
              </a:rPr>
              <a:t>= –(7.794 kJ/</a:t>
            </a:r>
            <a:r>
              <a:rPr lang="en-US" altLang="en-US" sz="1400">
                <a:solidFill>
                  <a:srgbClr val="000000"/>
                </a:solidFill>
                <a:sym typeface="Symbol" panose="05050102010706020507" pitchFamily="18" charset="2"/>
              </a:rPr>
              <a:t></a:t>
            </a:r>
            <a:r>
              <a:rPr lang="en-US" altLang="en-US" sz="1400">
                <a:solidFill>
                  <a:srgbClr val="000000"/>
                </a:solidFill>
              </a:rPr>
              <a:t>C)(14.50 </a:t>
            </a:r>
            <a:r>
              <a:rPr lang="en-US" altLang="en-US" sz="1400">
                <a:solidFill>
                  <a:srgbClr val="000000"/>
                </a:solidFill>
                <a:sym typeface="Symbol" panose="05050102010706020507" pitchFamily="18" charset="2"/>
              </a:rPr>
              <a:t></a:t>
            </a:r>
            <a:r>
              <a:rPr lang="en-US" altLang="en-US" sz="1400">
                <a:solidFill>
                  <a:srgbClr val="000000"/>
                </a:solidFill>
              </a:rPr>
              <a:t>C) = –113.0 kJ</a:t>
            </a:r>
          </a:p>
        </p:txBody>
      </p:sp>
      <p:pic>
        <p:nvPicPr>
          <p:cNvPr id="215064" name="Picture 24" descr="5-7-4">
            <a:extLst>
              <a:ext uri="{FF2B5EF4-FFF2-40B4-BE49-F238E27FC236}">
                <a16:creationId xmlns:a16="http://schemas.microsoft.com/office/drawing/2014/main" id="{8576767A-2554-40B5-9C13-37660F423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257800"/>
            <a:ext cx="4038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2" grpId="0"/>
      <p:bldP spid="2059" grpId="0"/>
      <p:bldP spid="2" grpId="0"/>
      <p:bldP spid="215059" grpId="0"/>
      <p:bldP spid="2150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5">
            <a:extLst>
              <a:ext uri="{FF2B5EF4-FFF2-40B4-BE49-F238E27FC236}">
                <a16:creationId xmlns:a16="http://schemas.microsoft.com/office/drawing/2014/main" id="{BD09CC57-6797-414A-81E1-54FC1632C056}"/>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56003" name="Rectangle 2">
            <a:extLst>
              <a:ext uri="{FF2B5EF4-FFF2-40B4-BE49-F238E27FC236}">
                <a16:creationId xmlns:a16="http://schemas.microsoft.com/office/drawing/2014/main" id="{B45D068B-722E-462F-85C6-28544EE626E8}"/>
              </a:ext>
            </a:extLst>
          </p:cNvPr>
          <p:cNvSpPr>
            <a:spLocks noGrp="1" noChangeArrowheads="1"/>
          </p:cNvSpPr>
          <p:nvPr>
            <p:ph type="title"/>
          </p:nvPr>
        </p:nvSpPr>
        <p:spPr>
          <a:xfrm>
            <a:off x="1219200" y="80963"/>
            <a:ext cx="9144000" cy="1143000"/>
          </a:xfrm>
        </p:spPr>
        <p:txBody>
          <a:bodyPr/>
          <a:lstStyle/>
          <a:p>
            <a:pPr eaLnBrk="1" hangingPunct="1"/>
            <a:r>
              <a:rPr lang="en-US" altLang="en-US" b="1" dirty="0">
                <a:solidFill>
                  <a:srgbClr val="7030A0"/>
                </a:solidFill>
              </a:rPr>
              <a:t>                         Hess’s Law</a:t>
            </a:r>
          </a:p>
        </p:txBody>
      </p:sp>
      <p:sp>
        <p:nvSpPr>
          <p:cNvPr id="92163" name="Rectangle 3">
            <a:extLst>
              <a:ext uri="{FF2B5EF4-FFF2-40B4-BE49-F238E27FC236}">
                <a16:creationId xmlns:a16="http://schemas.microsoft.com/office/drawing/2014/main" id="{045F6B0F-C296-4591-89E3-5672E378FC18}"/>
              </a:ext>
            </a:extLst>
          </p:cNvPr>
          <p:cNvSpPr>
            <a:spLocks noGrp="1" noChangeArrowheads="1"/>
          </p:cNvSpPr>
          <p:nvPr>
            <p:ph type="body" idx="1"/>
          </p:nvPr>
        </p:nvSpPr>
        <p:spPr>
          <a:xfrm>
            <a:off x="2209800" y="1371600"/>
            <a:ext cx="7391400" cy="4724400"/>
          </a:xfrm>
        </p:spPr>
        <p:txBody>
          <a:bodyPr>
            <a:noAutofit/>
          </a:bodyPr>
          <a:lstStyle/>
          <a:p>
            <a:pPr marL="0" indent="0">
              <a:buNone/>
            </a:pPr>
            <a:r>
              <a:rPr lang="en-US" altLang="en-US" sz="4400" dirty="0">
                <a:latin typeface="Symbol" panose="05050102010706020507" pitchFamily="18" charset="2"/>
                <a:sym typeface="Symbol" panose="05050102010706020507" pitchFamily="18" charset="2"/>
              </a:rPr>
              <a:t></a:t>
            </a:r>
            <a:r>
              <a:rPr lang="en-US" altLang="en-US" sz="4400" i="1" dirty="0"/>
              <a:t>H</a:t>
            </a:r>
            <a:r>
              <a:rPr lang="en-US" altLang="en-US" sz="4400" dirty="0"/>
              <a:t> is well known for many reactions, and it is inconvenient to measure </a:t>
            </a:r>
            <a:r>
              <a:rPr lang="en-US" altLang="en-US" sz="4400" dirty="0">
                <a:latin typeface="Symbol" panose="05050102010706020507" pitchFamily="18" charset="2"/>
                <a:sym typeface="Symbol" panose="05050102010706020507" pitchFamily="18" charset="2"/>
              </a:rPr>
              <a:t></a:t>
            </a:r>
            <a:r>
              <a:rPr lang="en-US" altLang="en-US" sz="4400" i="1" dirty="0"/>
              <a:t>H</a:t>
            </a:r>
            <a:r>
              <a:rPr lang="en-US" altLang="en-US" sz="4400" dirty="0"/>
              <a:t> for every reaction in which we are interested.</a:t>
            </a:r>
          </a:p>
          <a:p>
            <a:pPr marL="0" indent="0">
              <a:buNone/>
            </a:pPr>
            <a:r>
              <a:rPr lang="en-US" altLang="en-US" sz="4400" dirty="0"/>
              <a:t>However, we can estimate </a:t>
            </a:r>
            <a:r>
              <a:rPr lang="en-US" altLang="en-US" sz="4400" dirty="0">
                <a:latin typeface="Symbol" panose="05050102010706020507" pitchFamily="18" charset="2"/>
                <a:sym typeface="Symbol" panose="05050102010706020507" pitchFamily="18" charset="2"/>
              </a:rPr>
              <a:t></a:t>
            </a:r>
            <a:r>
              <a:rPr lang="en-US" altLang="en-US" sz="4400" i="1" dirty="0"/>
              <a:t>H</a:t>
            </a:r>
            <a:r>
              <a:rPr lang="en-US" altLang="en-US" sz="4400" dirty="0"/>
              <a:t> using published </a:t>
            </a:r>
            <a:r>
              <a:rPr lang="en-US" altLang="en-US" sz="4400" dirty="0">
                <a:latin typeface="Symbol" panose="05050102010706020507" pitchFamily="18" charset="2"/>
                <a:sym typeface="Symbol" panose="05050102010706020507" pitchFamily="18" charset="2"/>
              </a:rPr>
              <a:t></a:t>
            </a:r>
            <a:r>
              <a:rPr lang="en-US" altLang="en-US" sz="4400" i="1" dirty="0"/>
              <a:t>H</a:t>
            </a:r>
            <a:r>
              <a:rPr lang="en-US" altLang="en-US" sz="4400" dirty="0"/>
              <a:t> values and the properties of enthalpy.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6">
            <a:extLst>
              <a:ext uri="{FF2B5EF4-FFF2-40B4-BE49-F238E27FC236}">
                <a16:creationId xmlns:a16="http://schemas.microsoft.com/office/drawing/2014/main" id="{14DD7AE1-E187-49D2-B0E0-B12049F95419}"/>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58051" name="Rectangle 2">
            <a:extLst>
              <a:ext uri="{FF2B5EF4-FFF2-40B4-BE49-F238E27FC236}">
                <a16:creationId xmlns:a16="http://schemas.microsoft.com/office/drawing/2014/main" id="{C38BCFEC-BFC4-4B1B-BA5D-C4E538A16520}"/>
              </a:ext>
            </a:extLst>
          </p:cNvPr>
          <p:cNvSpPr>
            <a:spLocks noGrp="1" noChangeArrowheads="1"/>
          </p:cNvSpPr>
          <p:nvPr>
            <p:ph type="title"/>
          </p:nvPr>
        </p:nvSpPr>
        <p:spPr/>
        <p:txBody>
          <a:bodyPr/>
          <a:lstStyle/>
          <a:p>
            <a:pPr eaLnBrk="1" hangingPunct="1"/>
            <a:r>
              <a:rPr lang="en-US" altLang="en-US" b="1" dirty="0">
                <a:solidFill>
                  <a:srgbClr val="7030A0"/>
                </a:solidFill>
              </a:rPr>
              <a:t>                                   Hess’s Law</a:t>
            </a:r>
          </a:p>
        </p:txBody>
      </p:sp>
      <p:sp>
        <p:nvSpPr>
          <p:cNvPr id="258052" name="Rectangle 4">
            <a:extLst>
              <a:ext uri="{FF2B5EF4-FFF2-40B4-BE49-F238E27FC236}">
                <a16:creationId xmlns:a16="http://schemas.microsoft.com/office/drawing/2014/main" id="{5379AB20-75BC-4569-B3EF-26FD0272B5B9}"/>
              </a:ext>
            </a:extLst>
          </p:cNvPr>
          <p:cNvSpPr>
            <a:spLocks noGrp="1" noChangeArrowheads="1"/>
          </p:cNvSpPr>
          <p:nvPr>
            <p:ph type="body" sz="half" idx="2"/>
          </p:nvPr>
        </p:nvSpPr>
        <p:spPr>
          <a:xfrm>
            <a:off x="6172200" y="1981200"/>
            <a:ext cx="4114800" cy="4114800"/>
          </a:xfrm>
        </p:spPr>
        <p:txBody>
          <a:bodyPr/>
          <a:lstStyle/>
          <a:p>
            <a:pPr eaLnBrk="1" hangingPunct="1">
              <a:buFontTx/>
              <a:buNone/>
            </a:pPr>
            <a:r>
              <a:rPr lang="en-US" altLang="en-US" dirty="0"/>
              <a:t>	Hess’s law states that “if a reaction is carried out in a series of steps, </a:t>
            </a:r>
            <a:r>
              <a:rPr lang="en-US" altLang="en-US" dirty="0">
                <a:latin typeface="Symbol" panose="05050102010706020507" pitchFamily="18" charset="2"/>
                <a:sym typeface="Symbol" panose="05050102010706020507" pitchFamily="18" charset="2"/>
              </a:rPr>
              <a:t></a:t>
            </a:r>
            <a:r>
              <a:rPr lang="en-US" altLang="en-US" i="1" dirty="0"/>
              <a:t>H</a:t>
            </a:r>
            <a:r>
              <a:rPr lang="en-US" altLang="en-US" dirty="0"/>
              <a:t> for the overall reaction will be equal to the sum of the enthalpy changes for the individual steps.”</a:t>
            </a:r>
          </a:p>
        </p:txBody>
      </p:sp>
      <p:pic>
        <p:nvPicPr>
          <p:cNvPr id="258053" name="Picture 13" descr="05_22_Figure_L">
            <a:extLst>
              <a:ext uri="{FF2B5EF4-FFF2-40B4-BE49-F238E27FC236}">
                <a16:creationId xmlns:a16="http://schemas.microsoft.com/office/drawing/2014/main" id="{648E294D-9274-40E7-8477-17C9322AE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2" y="1476375"/>
            <a:ext cx="5905058" cy="382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6">
            <a:extLst>
              <a:ext uri="{FF2B5EF4-FFF2-40B4-BE49-F238E27FC236}">
                <a16:creationId xmlns:a16="http://schemas.microsoft.com/office/drawing/2014/main" id="{38E6CED8-CA05-498C-A1A2-75365E05F315}"/>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60099" name="Rectangle 2">
            <a:extLst>
              <a:ext uri="{FF2B5EF4-FFF2-40B4-BE49-F238E27FC236}">
                <a16:creationId xmlns:a16="http://schemas.microsoft.com/office/drawing/2014/main" id="{E611F902-1F09-496C-853B-A8F3723EA599}"/>
              </a:ext>
            </a:extLst>
          </p:cNvPr>
          <p:cNvSpPr>
            <a:spLocks noGrp="1" noChangeArrowheads="1"/>
          </p:cNvSpPr>
          <p:nvPr>
            <p:ph type="title"/>
          </p:nvPr>
        </p:nvSpPr>
        <p:spPr>
          <a:xfrm>
            <a:off x="1524000" y="190500"/>
            <a:ext cx="9144000" cy="1143000"/>
          </a:xfrm>
        </p:spPr>
        <p:txBody>
          <a:bodyPr/>
          <a:lstStyle/>
          <a:p>
            <a:pPr eaLnBrk="1" hangingPunct="1"/>
            <a:r>
              <a:rPr lang="en-US" altLang="en-US" b="1" dirty="0">
                <a:solidFill>
                  <a:srgbClr val="7030A0"/>
                </a:solidFill>
              </a:rPr>
              <a:t>                       Hess’s Law               </a:t>
            </a:r>
          </a:p>
        </p:txBody>
      </p:sp>
      <p:sp>
        <p:nvSpPr>
          <p:cNvPr id="260100" name="Rectangle 3">
            <a:extLst>
              <a:ext uri="{FF2B5EF4-FFF2-40B4-BE49-F238E27FC236}">
                <a16:creationId xmlns:a16="http://schemas.microsoft.com/office/drawing/2014/main" id="{8FA49546-750D-4038-90CB-831F32A50800}"/>
              </a:ext>
            </a:extLst>
          </p:cNvPr>
          <p:cNvSpPr>
            <a:spLocks noGrp="1" noChangeArrowheads="1"/>
          </p:cNvSpPr>
          <p:nvPr>
            <p:ph type="body" sz="half" idx="2"/>
          </p:nvPr>
        </p:nvSpPr>
        <p:spPr>
          <a:xfrm>
            <a:off x="2514600" y="1981200"/>
            <a:ext cx="7772400" cy="4114800"/>
          </a:xfrm>
        </p:spPr>
        <p:txBody>
          <a:bodyPr/>
          <a:lstStyle/>
          <a:p>
            <a:pPr eaLnBrk="1" hangingPunct="1">
              <a:buFontTx/>
              <a:buNone/>
            </a:pPr>
            <a:r>
              <a:rPr lang="en-US" altLang="en-US" dirty="0"/>
              <a:t>	</a:t>
            </a:r>
            <a:r>
              <a:rPr lang="en-US" altLang="en-US" sz="4400" dirty="0"/>
              <a:t>Because </a:t>
            </a:r>
            <a:r>
              <a:rPr lang="en-US" altLang="en-US" sz="4400" dirty="0">
                <a:latin typeface="Symbol" panose="05050102010706020507" pitchFamily="18" charset="2"/>
                <a:sym typeface="Symbol" panose="05050102010706020507" pitchFamily="18" charset="2"/>
              </a:rPr>
              <a:t></a:t>
            </a:r>
            <a:r>
              <a:rPr lang="en-US" altLang="en-US" sz="4400" i="1" dirty="0"/>
              <a:t>H</a:t>
            </a:r>
            <a:r>
              <a:rPr lang="en-US" altLang="en-US" sz="4400" dirty="0"/>
              <a:t> is a </a:t>
            </a:r>
            <a:r>
              <a:rPr lang="en-US" altLang="en-US" sz="4400" b="1" dirty="0">
                <a:solidFill>
                  <a:srgbClr val="7030A0"/>
                </a:solidFill>
              </a:rPr>
              <a:t>state function</a:t>
            </a:r>
            <a:r>
              <a:rPr lang="en-US" altLang="en-US" sz="4400" dirty="0"/>
              <a:t>, the total enthalpy change depends only on the initial state of the reactants and the final state of the products.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6">
            <a:extLst>
              <a:ext uri="{FF2B5EF4-FFF2-40B4-BE49-F238E27FC236}">
                <a16:creationId xmlns:a16="http://schemas.microsoft.com/office/drawing/2014/main" id="{BEF87FB3-B57A-46C2-9DE7-4B7DD7F379B8}"/>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26307" name="Rectangle 2">
            <a:extLst>
              <a:ext uri="{FF2B5EF4-FFF2-40B4-BE49-F238E27FC236}">
                <a16:creationId xmlns:a16="http://schemas.microsoft.com/office/drawing/2014/main" id="{BC45FB93-C666-48DF-A88D-C3FB85291764}"/>
              </a:ext>
            </a:extLst>
          </p:cNvPr>
          <p:cNvSpPr>
            <a:spLocks noGrp="1" noChangeArrowheads="1"/>
          </p:cNvSpPr>
          <p:nvPr>
            <p:ph type="title"/>
          </p:nvPr>
        </p:nvSpPr>
        <p:spPr>
          <a:xfrm>
            <a:off x="1524000" y="203200"/>
            <a:ext cx="9144000" cy="1143000"/>
          </a:xfrm>
        </p:spPr>
        <p:txBody>
          <a:bodyPr/>
          <a:lstStyle/>
          <a:p>
            <a:pPr algn="ctr" eaLnBrk="1" hangingPunct="1"/>
            <a:r>
              <a:rPr lang="en-US" altLang="en-US" b="1" dirty="0">
                <a:solidFill>
                  <a:srgbClr val="92D050"/>
                </a:solidFill>
              </a:rPr>
              <a:t>Calorimetry</a:t>
            </a:r>
          </a:p>
        </p:txBody>
      </p:sp>
      <p:sp>
        <p:nvSpPr>
          <p:cNvPr id="226308" name="Rectangle 5">
            <a:extLst>
              <a:ext uri="{FF2B5EF4-FFF2-40B4-BE49-F238E27FC236}">
                <a16:creationId xmlns:a16="http://schemas.microsoft.com/office/drawing/2014/main" id="{A464BD6E-266B-4DDA-ADF1-C121573EBA89}"/>
              </a:ext>
            </a:extLst>
          </p:cNvPr>
          <p:cNvSpPr>
            <a:spLocks noGrp="1" noChangeArrowheads="1"/>
          </p:cNvSpPr>
          <p:nvPr>
            <p:ph type="body" sz="half" idx="2"/>
          </p:nvPr>
        </p:nvSpPr>
        <p:spPr>
          <a:xfrm>
            <a:off x="1457325" y="1524000"/>
            <a:ext cx="8429625" cy="4114800"/>
          </a:xfrm>
        </p:spPr>
        <p:txBody>
          <a:bodyPr/>
          <a:lstStyle/>
          <a:p>
            <a:pPr eaLnBrk="1" hangingPunct="1">
              <a:buFontTx/>
              <a:buNone/>
            </a:pPr>
            <a:r>
              <a:rPr lang="en-US" altLang="en-US" dirty="0"/>
              <a:t>	</a:t>
            </a:r>
            <a:r>
              <a:rPr lang="en-US" altLang="en-US" sz="4400" dirty="0"/>
              <a:t>Since we cannot know the exact enthalpy of the reactants and products, we measure </a:t>
            </a:r>
            <a:r>
              <a:rPr lang="en-US" altLang="en-US" sz="4400" dirty="0">
                <a:latin typeface="Symbol" panose="05050102010706020507" pitchFamily="18" charset="2"/>
                <a:sym typeface="Symbol" panose="05050102010706020507" pitchFamily="18" charset="2"/>
              </a:rPr>
              <a:t></a:t>
            </a:r>
            <a:r>
              <a:rPr lang="en-US" altLang="en-US" sz="4400" i="1" dirty="0"/>
              <a:t>H</a:t>
            </a:r>
            <a:r>
              <a:rPr lang="en-US" altLang="en-US" sz="4400" dirty="0"/>
              <a:t> through </a:t>
            </a:r>
            <a:r>
              <a:rPr lang="en-US" altLang="en-US" sz="4400" b="1" dirty="0"/>
              <a:t>calorimetry</a:t>
            </a:r>
            <a:r>
              <a:rPr lang="en-US" altLang="en-US" sz="4400" dirty="0"/>
              <a:t>, the measurement of heat flow.</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Line 66">
            <a:extLst>
              <a:ext uri="{FF2B5EF4-FFF2-40B4-BE49-F238E27FC236}">
                <a16:creationId xmlns:a16="http://schemas.microsoft.com/office/drawing/2014/main" id="{98C03323-694F-42ED-B869-9CCA78FB5D6C}"/>
              </a:ext>
            </a:extLst>
          </p:cNvPr>
          <p:cNvSpPr>
            <a:spLocks noChangeShapeType="1"/>
          </p:cNvSpPr>
          <p:nvPr/>
        </p:nvSpPr>
        <p:spPr bwMode="auto">
          <a:xfrm>
            <a:off x="1905000" y="24082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147" name="Rectangle 58">
            <a:extLst>
              <a:ext uri="{FF2B5EF4-FFF2-40B4-BE49-F238E27FC236}">
                <a16:creationId xmlns:a16="http://schemas.microsoft.com/office/drawing/2014/main" id="{8F26C251-D463-49AD-AE6B-029BAD7E5CD4}"/>
              </a:ext>
            </a:extLst>
          </p:cNvPr>
          <p:cNvSpPr>
            <a:spLocks noChangeArrowheads="1"/>
          </p:cNvSpPr>
          <p:nvPr/>
        </p:nvSpPr>
        <p:spPr bwMode="auto">
          <a:xfrm>
            <a:off x="1843088" y="381001"/>
            <a:ext cx="798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5.8</a:t>
            </a:r>
            <a:r>
              <a:rPr lang="en-US" altLang="en-US" sz="2000" b="1">
                <a:solidFill>
                  <a:srgbClr val="4C4BE5"/>
                </a:solidFill>
                <a:latin typeface="Arial" panose="020B0604020202020204" pitchFamily="34" charset="0"/>
              </a:rPr>
              <a:t> </a:t>
            </a:r>
            <a:r>
              <a:rPr lang="en-US" altLang="en-US" sz="2000">
                <a:solidFill>
                  <a:srgbClr val="000000"/>
                </a:solidFill>
                <a:latin typeface="Arial" panose="020B0604020202020204" pitchFamily="34" charset="0"/>
              </a:rPr>
              <a:t>Using Hess’s Law to Calculate </a:t>
            </a:r>
            <a:r>
              <a:rPr lang="en-US" altLang="en-US" sz="2000">
                <a:solidFill>
                  <a:srgbClr val="000000"/>
                </a:solidFill>
                <a:latin typeface="Arial" panose="020B0604020202020204" pitchFamily="34" charset="0"/>
                <a:sym typeface="Symbol" panose="05050102010706020507" pitchFamily="18" charset="2"/>
              </a:rPr>
              <a:t></a:t>
            </a:r>
            <a:r>
              <a:rPr lang="en-US" altLang="en-US" sz="2000" i="1">
                <a:solidFill>
                  <a:srgbClr val="000000"/>
                </a:solidFill>
                <a:latin typeface="Arial" panose="020B0604020202020204" pitchFamily="34" charset="0"/>
              </a:rPr>
              <a:t>H</a:t>
            </a:r>
          </a:p>
        </p:txBody>
      </p:sp>
      <p:sp>
        <p:nvSpPr>
          <p:cNvPr id="2059" name="Text Box 11">
            <a:extLst>
              <a:ext uri="{FF2B5EF4-FFF2-40B4-BE49-F238E27FC236}">
                <a16:creationId xmlns:a16="http://schemas.microsoft.com/office/drawing/2014/main" id="{0F5C1B0D-CF8D-42CB-A2D9-50A67B30221E}"/>
              </a:ext>
            </a:extLst>
          </p:cNvPr>
          <p:cNvSpPr txBox="1">
            <a:spLocks noChangeArrowheads="1"/>
          </p:cNvSpPr>
          <p:nvPr/>
        </p:nvSpPr>
        <p:spPr bwMode="auto">
          <a:xfrm>
            <a:off x="1828800" y="2789238"/>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Analyze </a:t>
            </a:r>
            <a:r>
              <a:rPr lang="en-US" altLang="en-US" sz="1400">
                <a:solidFill>
                  <a:srgbClr val="000000"/>
                </a:solidFill>
              </a:rPr>
              <a:t>We are given two thermochemical equations, and our goal is to combine them in such a way as to obtain the</a:t>
            </a:r>
          </a:p>
          <a:p>
            <a:pPr>
              <a:lnSpc>
                <a:spcPct val="50000"/>
              </a:lnSpc>
              <a:spcBef>
                <a:spcPct val="50000"/>
              </a:spcBef>
              <a:buFontTx/>
              <a:buNone/>
            </a:pPr>
            <a:r>
              <a:rPr lang="en-US" altLang="en-US" sz="1400">
                <a:solidFill>
                  <a:srgbClr val="000000"/>
                </a:solidFill>
              </a:rPr>
              <a:t>third equation and its enthalpy change.</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b="1">
                <a:solidFill>
                  <a:srgbClr val="000000"/>
                </a:solidFill>
              </a:rPr>
              <a:t>Plan </a:t>
            </a:r>
            <a:r>
              <a:rPr lang="en-US" altLang="en-US" sz="1400">
                <a:solidFill>
                  <a:srgbClr val="000000"/>
                </a:solidFill>
              </a:rPr>
              <a:t>We will use Hess’s law. In doing so, we first note the numbers of moles of substances among the reactants and</a:t>
            </a:r>
          </a:p>
          <a:p>
            <a:pPr>
              <a:lnSpc>
                <a:spcPct val="50000"/>
              </a:lnSpc>
              <a:spcBef>
                <a:spcPct val="50000"/>
              </a:spcBef>
              <a:buFontTx/>
              <a:buNone/>
            </a:pPr>
            <a:r>
              <a:rPr lang="en-US" altLang="en-US" sz="1400">
                <a:solidFill>
                  <a:srgbClr val="000000"/>
                </a:solidFill>
              </a:rPr>
              <a:t>products in the target equation, (3).We then manipulate equations (1) and (2) to give the same number of moles of</a:t>
            </a:r>
          </a:p>
          <a:p>
            <a:pPr>
              <a:lnSpc>
                <a:spcPct val="50000"/>
              </a:lnSpc>
              <a:spcBef>
                <a:spcPct val="50000"/>
              </a:spcBef>
              <a:buFontTx/>
              <a:buNone/>
            </a:pPr>
            <a:r>
              <a:rPr lang="en-US" altLang="en-US" sz="1400">
                <a:solidFill>
                  <a:srgbClr val="000000"/>
                </a:solidFill>
              </a:rPr>
              <a:t>these substances, so that when the resulting equations are added, we obtain the target equation. At the same time, we</a:t>
            </a:r>
          </a:p>
          <a:p>
            <a:pPr>
              <a:lnSpc>
                <a:spcPct val="50000"/>
              </a:lnSpc>
              <a:spcBef>
                <a:spcPct val="50000"/>
              </a:spcBef>
              <a:buFontTx/>
              <a:buNone/>
            </a:pPr>
            <a:r>
              <a:rPr lang="en-US" altLang="en-US" sz="1400">
                <a:solidFill>
                  <a:srgbClr val="000000"/>
                </a:solidFill>
              </a:rPr>
              <a:t>keep track of the enthalpy changes, which we add.</a:t>
            </a:r>
          </a:p>
        </p:txBody>
      </p:sp>
      <p:sp>
        <p:nvSpPr>
          <p:cNvPr id="2122" name="Rectangle 74">
            <a:extLst>
              <a:ext uri="{FF2B5EF4-FFF2-40B4-BE49-F238E27FC236}">
                <a16:creationId xmlns:a16="http://schemas.microsoft.com/office/drawing/2014/main" id="{FD1A619B-BC93-4516-9450-6A79F93E0E26}"/>
              </a:ext>
            </a:extLst>
          </p:cNvPr>
          <p:cNvSpPr>
            <a:spLocks noChangeArrowheads="1"/>
          </p:cNvSpPr>
          <p:nvPr/>
        </p:nvSpPr>
        <p:spPr bwMode="auto">
          <a:xfrm>
            <a:off x="1828801" y="2408239"/>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600" b="1">
                <a:solidFill>
                  <a:srgbClr val="3366FF"/>
                </a:solidFill>
                <a:latin typeface="Arial" panose="020B0604020202020204" pitchFamily="34" charset="0"/>
              </a:rPr>
              <a:t>Solution</a:t>
            </a:r>
            <a:endParaRPr lang="en-US" altLang="en-US" sz="1600">
              <a:solidFill>
                <a:srgbClr val="FFFFFF"/>
              </a:solidFill>
              <a:latin typeface="Arial" panose="020B0604020202020204" pitchFamily="34" charset="0"/>
            </a:endParaRPr>
          </a:p>
        </p:txBody>
      </p:sp>
      <p:sp>
        <p:nvSpPr>
          <p:cNvPr id="262150" name="Line 81">
            <a:extLst>
              <a:ext uri="{FF2B5EF4-FFF2-40B4-BE49-F238E27FC236}">
                <a16:creationId xmlns:a16="http://schemas.microsoft.com/office/drawing/2014/main" id="{29B2B8C7-C8E1-4B48-AF8C-A8EDF8B9DFA8}"/>
              </a:ext>
            </a:extLst>
          </p:cNvPr>
          <p:cNvSpPr>
            <a:spLocks noChangeShapeType="1"/>
          </p:cNvSpPr>
          <p:nvPr/>
        </p:nvSpPr>
        <p:spPr bwMode="auto">
          <a:xfrm>
            <a:off x="1828800" y="304801"/>
            <a:ext cx="0" cy="403066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151" name="Text Box 84">
            <a:extLst>
              <a:ext uri="{FF2B5EF4-FFF2-40B4-BE49-F238E27FC236}">
                <a16:creationId xmlns:a16="http://schemas.microsoft.com/office/drawing/2014/main" id="{355E8966-7DB8-4C1A-81B2-2FFE97BE38F7}"/>
              </a:ext>
            </a:extLst>
          </p:cNvPr>
          <p:cNvSpPr txBox="1">
            <a:spLocks noChangeArrowheads="1"/>
          </p:cNvSpPr>
          <p:nvPr/>
        </p:nvSpPr>
        <p:spPr bwMode="auto">
          <a:xfrm>
            <a:off x="1828800" y="762001"/>
            <a:ext cx="8458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The enthalpy of reaction for the combustion of C to CO</a:t>
            </a:r>
            <a:r>
              <a:rPr lang="en-US" altLang="en-US" sz="1400" baseline="-25000">
                <a:solidFill>
                  <a:srgbClr val="000000"/>
                </a:solidFill>
              </a:rPr>
              <a:t>2 </a:t>
            </a:r>
            <a:r>
              <a:rPr lang="en-US" altLang="en-US" sz="1400">
                <a:solidFill>
                  <a:srgbClr val="000000"/>
                </a:solidFill>
              </a:rPr>
              <a:t>is –393.5 kJ/mol C, and the enthalpy for the combustion of CO to CO</a:t>
            </a:r>
            <a:r>
              <a:rPr lang="en-US" altLang="en-US" sz="1400" baseline="-25000">
                <a:solidFill>
                  <a:srgbClr val="000000"/>
                </a:solidFill>
              </a:rPr>
              <a:t>2 </a:t>
            </a:r>
            <a:r>
              <a:rPr lang="en-US" altLang="en-US" sz="1400">
                <a:solidFill>
                  <a:srgbClr val="000000"/>
                </a:solidFill>
              </a:rPr>
              <a:t>is –283.0 kJ/mol C:</a:t>
            </a:r>
          </a:p>
          <a:p>
            <a:pPr>
              <a:spcBef>
                <a:spcPct val="0"/>
              </a:spcBef>
              <a:buFontTx/>
              <a:buNone/>
            </a:pPr>
            <a:r>
              <a:rPr lang="en-US" altLang="en-US" sz="1400" b="1">
                <a:solidFill>
                  <a:srgbClr val="000000"/>
                </a:solidFill>
              </a:rPr>
              <a:t>1.</a:t>
            </a:r>
          </a:p>
          <a:p>
            <a:pPr>
              <a:spcBef>
                <a:spcPct val="50000"/>
              </a:spcBef>
              <a:buFontTx/>
              <a:buNone/>
            </a:pPr>
            <a:r>
              <a:rPr lang="en-US" altLang="en-US" sz="1400" b="1">
                <a:solidFill>
                  <a:srgbClr val="000000"/>
                </a:solidFill>
              </a:rPr>
              <a:t>2. </a:t>
            </a:r>
          </a:p>
          <a:p>
            <a:pPr>
              <a:spcBef>
                <a:spcPct val="0"/>
              </a:spcBef>
              <a:buFontTx/>
              <a:buNone/>
            </a:pPr>
            <a:r>
              <a:rPr lang="en-US" altLang="en-US" sz="1400">
                <a:solidFill>
                  <a:srgbClr val="000000"/>
                </a:solidFill>
              </a:rPr>
              <a:t>Using these data, calculate the enthalpy for the combustion of C to CO:</a:t>
            </a:r>
          </a:p>
          <a:p>
            <a:pPr>
              <a:spcBef>
                <a:spcPct val="50000"/>
              </a:spcBef>
              <a:buFontTx/>
              <a:buNone/>
            </a:pPr>
            <a:r>
              <a:rPr lang="en-US" altLang="en-US" sz="1400" b="1">
                <a:solidFill>
                  <a:srgbClr val="000000"/>
                </a:solidFill>
              </a:rPr>
              <a:t>3.</a:t>
            </a:r>
          </a:p>
        </p:txBody>
      </p:sp>
      <p:sp>
        <p:nvSpPr>
          <p:cNvPr id="262152" name="Line 89">
            <a:extLst>
              <a:ext uri="{FF2B5EF4-FFF2-40B4-BE49-F238E27FC236}">
                <a16:creationId xmlns:a16="http://schemas.microsoft.com/office/drawing/2014/main" id="{11C5894F-FAF1-4B91-93F7-DE5C00E4FCEA}"/>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153" name="Line 92">
            <a:extLst>
              <a:ext uri="{FF2B5EF4-FFF2-40B4-BE49-F238E27FC236}">
                <a16:creationId xmlns:a16="http://schemas.microsoft.com/office/drawing/2014/main" id="{CBE14298-5AB0-4390-933C-4575803605C3}"/>
              </a:ext>
            </a:extLst>
          </p:cNvPr>
          <p:cNvSpPr>
            <a:spLocks noChangeShapeType="1"/>
          </p:cNvSpPr>
          <p:nvPr/>
        </p:nvSpPr>
        <p:spPr bwMode="auto">
          <a:xfrm>
            <a:off x="1828800" y="4346575"/>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2154" name="Picture 11" descr="5-8-1">
            <a:extLst>
              <a:ext uri="{FF2B5EF4-FFF2-40B4-BE49-F238E27FC236}">
                <a16:creationId xmlns:a16="http://schemas.microsoft.com/office/drawing/2014/main" id="{4556299E-4692-4736-B177-169A00CD6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1295400"/>
            <a:ext cx="3505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5" name="Picture 12" descr="5-8-2">
            <a:extLst>
              <a:ext uri="{FF2B5EF4-FFF2-40B4-BE49-F238E27FC236}">
                <a16:creationId xmlns:a16="http://schemas.microsoft.com/office/drawing/2014/main" id="{6EBB6039-9B5F-4F71-86F9-A00A52372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49400"/>
            <a:ext cx="3784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6" name="Picture 13" descr="5-8-3">
            <a:extLst>
              <a:ext uri="{FF2B5EF4-FFF2-40B4-BE49-F238E27FC236}">
                <a16:creationId xmlns:a16="http://schemas.microsoft.com/office/drawing/2014/main" id="{48477719-34C3-41ED-ACDC-F78F6F9F9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089151"/>
            <a:ext cx="29718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1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66">
            <a:extLst>
              <a:ext uri="{FF2B5EF4-FFF2-40B4-BE49-F238E27FC236}">
                <a16:creationId xmlns:a16="http://schemas.microsoft.com/office/drawing/2014/main" id="{FE7F3115-2065-4932-A4BE-D20535593BB8}"/>
              </a:ext>
            </a:extLst>
          </p:cNvPr>
          <p:cNvSpPr>
            <a:spLocks noChangeShapeType="1"/>
          </p:cNvSpPr>
          <p:nvPr/>
        </p:nvSpPr>
        <p:spPr bwMode="auto">
          <a:xfrm>
            <a:off x="1905000" y="10668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195" name="Rectangle 58">
            <a:extLst>
              <a:ext uri="{FF2B5EF4-FFF2-40B4-BE49-F238E27FC236}">
                <a16:creationId xmlns:a16="http://schemas.microsoft.com/office/drawing/2014/main" id="{5F1CF6B6-A2C8-4EE2-A7D1-B7FDB7DACECC}"/>
              </a:ext>
            </a:extLst>
          </p:cNvPr>
          <p:cNvSpPr>
            <a:spLocks noChangeArrowheads="1"/>
          </p:cNvSpPr>
          <p:nvPr/>
        </p:nvSpPr>
        <p:spPr bwMode="auto">
          <a:xfrm>
            <a:off x="1843088" y="381001"/>
            <a:ext cx="798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5.8</a:t>
            </a:r>
            <a:r>
              <a:rPr lang="en-US" altLang="en-US" sz="2000" b="1">
                <a:solidFill>
                  <a:srgbClr val="4C4BE5"/>
                </a:solidFill>
                <a:latin typeface="Arial" panose="020B0604020202020204" pitchFamily="34" charset="0"/>
              </a:rPr>
              <a:t> </a:t>
            </a:r>
            <a:r>
              <a:rPr lang="en-US" altLang="en-US" sz="2000">
                <a:solidFill>
                  <a:srgbClr val="000000"/>
                </a:solidFill>
                <a:latin typeface="Arial" panose="020B0604020202020204" pitchFamily="34" charset="0"/>
              </a:rPr>
              <a:t>Using Hess’s Law to Calculate </a:t>
            </a:r>
            <a:r>
              <a:rPr lang="en-US" altLang="en-US" sz="2000">
                <a:solidFill>
                  <a:srgbClr val="000000"/>
                </a:solidFill>
                <a:latin typeface="Arial" panose="020B0604020202020204" pitchFamily="34" charset="0"/>
                <a:sym typeface="Symbol" panose="05050102010706020507" pitchFamily="18" charset="2"/>
              </a:rPr>
              <a:t></a:t>
            </a:r>
            <a:r>
              <a:rPr lang="en-US" altLang="en-US" sz="2000" i="1">
                <a:solidFill>
                  <a:srgbClr val="000000"/>
                </a:solidFill>
                <a:latin typeface="Arial" panose="020B0604020202020204" pitchFamily="34" charset="0"/>
              </a:rPr>
              <a:t>H</a:t>
            </a:r>
          </a:p>
        </p:txBody>
      </p:sp>
      <p:sp>
        <p:nvSpPr>
          <p:cNvPr id="2059" name="Text Box 11">
            <a:extLst>
              <a:ext uri="{FF2B5EF4-FFF2-40B4-BE49-F238E27FC236}">
                <a16:creationId xmlns:a16="http://schemas.microsoft.com/office/drawing/2014/main" id="{905B983C-2CB5-4067-85AE-B4B51047CE68}"/>
              </a:ext>
            </a:extLst>
          </p:cNvPr>
          <p:cNvSpPr txBox="1">
            <a:spLocks noChangeArrowheads="1"/>
          </p:cNvSpPr>
          <p:nvPr/>
        </p:nvSpPr>
        <p:spPr bwMode="auto">
          <a:xfrm>
            <a:off x="1828800" y="114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Solve </a:t>
            </a:r>
            <a:r>
              <a:rPr lang="en-US" altLang="en-US" sz="1400">
                <a:solidFill>
                  <a:srgbClr val="000000"/>
                </a:solidFill>
              </a:rPr>
              <a:t>To use equations (1) and (2), we arrange them so that C(</a:t>
            </a:r>
            <a:r>
              <a:rPr lang="en-US" altLang="en-US" sz="1400" i="1">
                <a:solidFill>
                  <a:srgbClr val="000000"/>
                </a:solidFill>
              </a:rPr>
              <a:t>s</a:t>
            </a:r>
            <a:r>
              <a:rPr lang="en-US" altLang="en-US" sz="1400">
                <a:solidFill>
                  <a:srgbClr val="000000"/>
                </a:solidFill>
              </a:rPr>
              <a:t>) is on the reactant side and CO(</a:t>
            </a:r>
            <a:r>
              <a:rPr lang="en-US" altLang="en-US" sz="1400" i="1">
                <a:solidFill>
                  <a:srgbClr val="000000"/>
                </a:solidFill>
              </a:rPr>
              <a:t>g</a:t>
            </a:r>
            <a:r>
              <a:rPr lang="en-US" altLang="en-US" sz="1400">
                <a:solidFill>
                  <a:srgbClr val="000000"/>
                </a:solidFill>
              </a:rPr>
              <a:t>) is on the product</a:t>
            </a:r>
          </a:p>
          <a:p>
            <a:pPr>
              <a:lnSpc>
                <a:spcPct val="50000"/>
              </a:lnSpc>
              <a:spcBef>
                <a:spcPct val="50000"/>
              </a:spcBef>
              <a:buFontTx/>
              <a:buNone/>
            </a:pPr>
            <a:r>
              <a:rPr lang="en-US" altLang="en-US" sz="1400">
                <a:solidFill>
                  <a:srgbClr val="000000"/>
                </a:solidFill>
              </a:rPr>
              <a:t>side of the arrow, as in the target reaction, equation (3). Because equation (1) has C(</a:t>
            </a:r>
            <a:r>
              <a:rPr lang="en-US" altLang="en-US" sz="1400" i="1">
                <a:solidFill>
                  <a:srgbClr val="000000"/>
                </a:solidFill>
              </a:rPr>
              <a:t>s</a:t>
            </a:r>
            <a:r>
              <a:rPr lang="en-US" altLang="en-US" sz="1400">
                <a:solidFill>
                  <a:srgbClr val="000000"/>
                </a:solidFill>
              </a:rPr>
              <a:t>) as a reactant, we can use that</a:t>
            </a:r>
          </a:p>
          <a:p>
            <a:pPr>
              <a:lnSpc>
                <a:spcPct val="50000"/>
              </a:lnSpc>
              <a:spcBef>
                <a:spcPct val="50000"/>
              </a:spcBef>
              <a:buFontTx/>
              <a:buNone/>
            </a:pPr>
            <a:r>
              <a:rPr lang="en-US" altLang="en-US" sz="1400">
                <a:solidFill>
                  <a:srgbClr val="000000"/>
                </a:solidFill>
              </a:rPr>
              <a:t>equation just as it is. We need to turn equation (2) around, however, so that CO(</a:t>
            </a:r>
            <a:r>
              <a:rPr lang="en-US" altLang="en-US" sz="1400" i="1">
                <a:solidFill>
                  <a:srgbClr val="000000"/>
                </a:solidFill>
              </a:rPr>
              <a:t>g</a:t>
            </a:r>
            <a:r>
              <a:rPr lang="en-US" altLang="en-US" sz="1400">
                <a:solidFill>
                  <a:srgbClr val="000000"/>
                </a:solidFill>
              </a:rPr>
              <a:t>) is a product. Remember that when</a:t>
            </a:r>
          </a:p>
          <a:p>
            <a:pPr>
              <a:lnSpc>
                <a:spcPct val="50000"/>
              </a:lnSpc>
              <a:spcBef>
                <a:spcPct val="50000"/>
              </a:spcBef>
              <a:buFontTx/>
              <a:buNone/>
            </a:pPr>
            <a:r>
              <a:rPr lang="en-US" altLang="en-US" sz="1400">
                <a:solidFill>
                  <a:srgbClr val="000000"/>
                </a:solidFill>
              </a:rPr>
              <a:t>reactions are turned around, the sign of </a:t>
            </a:r>
            <a:r>
              <a:rPr lang="en-US" altLang="en-US" sz="1400">
                <a:solidFill>
                  <a:srgbClr val="000000"/>
                </a:solidFill>
                <a:sym typeface="Symbol" panose="05050102010706020507" pitchFamily="18" charset="2"/>
              </a:rPr>
              <a:t></a:t>
            </a:r>
            <a:r>
              <a:rPr lang="en-US" altLang="en-US" sz="1400" i="1">
                <a:solidFill>
                  <a:srgbClr val="000000"/>
                </a:solidFill>
                <a:sym typeface="Symbol" panose="05050102010706020507" pitchFamily="18" charset="2"/>
              </a:rPr>
              <a:t>H</a:t>
            </a:r>
            <a:r>
              <a:rPr lang="en-US" altLang="en-US" sz="1400">
                <a:solidFill>
                  <a:srgbClr val="000000"/>
                </a:solidFill>
                <a:sym typeface="Symbol" panose="05050102010706020507" pitchFamily="18" charset="2"/>
              </a:rPr>
              <a:t> </a:t>
            </a:r>
            <a:r>
              <a:rPr lang="en-US" altLang="en-US" sz="1400">
                <a:solidFill>
                  <a:srgbClr val="000000"/>
                </a:solidFill>
              </a:rPr>
              <a:t>is reversed. We arrange the two equations so that they can be added to</a:t>
            </a:r>
          </a:p>
          <a:p>
            <a:pPr>
              <a:lnSpc>
                <a:spcPct val="50000"/>
              </a:lnSpc>
              <a:spcBef>
                <a:spcPct val="50000"/>
              </a:spcBef>
              <a:buFontTx/>
              <a:buNone/>
            </a:pPr>
            <a:r>
              <a:rPr lang="en-US" altLang="en-US" sz="1400">
                <a:solidFill>
                  <a:srgbClr val="000000"/>
                </a:solidFill>
              </a:rPr>
              <a:t>give the desired equation:</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When we add the two equations, CO</a:t>
            </a:r>
            <a:r>
              <a:rPr lang="en-US" altLang="en-US" sz="1400" baseline="-25000">
                <a:solidFill>
                  <a:srgbClr val="000000"/>
                </a:solidFill>
              </a:rPr>
              <a:t>2</a:t>
            </a:r>
            <a:r>
              <a:rPr lang="en-US" altLang="en-US" sz="1400">
                <a:solidFill>
                  <a:srgbClr val="000000"/>
                </a:solidFill>
              </a:rPr>
              <a:t>(</a:t>
            </a:r>
            <a:r>
              <a:rPr lang="en-US" altLang="en-US" sz="1400" i="1">
                <a:solidFill>
                  <a:srgbClr val="000000"/>
                </a:solidFill>
              </a:rPr>
              <a:t>g</a:t>
            </a:r>
            <a:r>
              <a:rPr lang="en-US" altLang="en-US" sz="1400">
                <a:solidFill>
                  <a:srgbClr val="000000"/>
                </a:solidFill>
              </a:rPr>
              <a:t>) appears on both sides of the arrow and therefore cancels out. Likewise, </a:t>
            </a:r>
          </a:p>
          <a:p>
            <a:pPr>
              <a:lnSpc>
                <a:spcPct val="50000"/>
              </a:lnSpc>
              <a:spcBef>
                <a:spcPct val="50000"/>
              </a:spcBef>
              <a:buFontTx/>
              <a:buNone/>
            </a:pPr>
            <a:r>
              <a:rPr lang="en-US" altLang="en-US" sz="1400">
                <a:solidFill>
                  <a:srgbClr val="000000"/>
                </a:solidFill>
              </a:rPr>
              <a:t>½ 0</a:t>
            </a:r>
            <a:r>
              <a:rPr lang="en-US" altLang="en-US" sz="1400" baseline="-25000">
                <a:solidFill>
                  <a:srgbClr val="000000"/>
                </a:solidFill>
              </a:rPr>
              <a:t>2 </a:t>
            </a:r>
            <a:r>
              <a:rPr lang="en-US" altLang="en-US" sz="1400">
                <a:solidFill>
                  <a:srgbClr val="000000"/>
                </a:solidFill>
              </a:rPr>
              <a:t>(</a:t>
            </a:r>
            <a:r>
              <a:rPr lang="en-US" altLang="en-US" sz="1400" i="1">
                <a:solidFill>
                  <a:srgbClr val="000000"/>
                </a:solidFill>
              </a:rPr>
              <a:t>g</a:t>
            </a:r>
            <a:r>
              <a:rPr lang="en-US" altLang="en-US" sz="1400">
                <a:solidFill>
                  <a:srgbClr val="000000"/>
                </a:solidFill>
              </a:rPr>
              <a:t>) is eliminated from each side.</a:t>
            </a:r>
          </a:p>
        </p:txBody>
      </p:sp>
      <p:sp>
        <p:nvSpPr>
          <p:cNvPr id="264197" name="Line 81">
            <a:extLst>
              <a:ext uri="{FF2B5EF4-FFF2-40B4-BE49-F238E27FC236}">
                <a16:creationId xmlns:a16="http://schemas.microsoft.com/office/drawing/2014/main" id="{957E8157-9303-4CFB-A07C-D53EDF5A1DF6}"/>
              </a:ext>
            </a:extLst>
          </p:cNvPr>
          <p:cNvSpPr>
            <a:spLocks noChangeShapeType="1"/>
          </p:cNvSpPr>
          <p:nvPr/>
        </p:nvSpPr>
        <p:spPr bwMode="auto">
          <a:xfrm>
            <a:off x="1828800" y="304801"/>
            <a:ext cx="0" cy="346392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198" name="Text Box 84">
            <a:extLst>
              <a:ext uri="{FF2B5EF4-FFF2-40B4-BE49-F238E27FC236}">
                <a16:creationId xmlns:a16="http://schemas.microsoft.com/office/drawing/2014/main" id="{B6858779-9B6F-4D50-8D25-FC71B6A7D828}"/>
              </a:ext>
            </a:extLst>
          </p:cNvPr>
          <p:cNvSpPr txBox="1">
            <a:spLocks noChangeArrowheads="1"/>
          </p:cNvSpPr>
          <p:nvPr/>
        </p:nvSpPr>
        <p:spPr bwMode="auto">
          <a:xfrm>
            <a:off x="1828800" y="762001"/>
            <a:ext cx="8458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Continued</a:t>
            </a:r>
          </a:p>
          <a:p>
            <a:pPr>
              <a:spcBef>
                <a:spcPct val="0"/>
              </a:spcBef>
              <a:buFontTx/>
              <a:buNone/>
            </a:pPr>
            <a:endParaRPr lang="en-US" altLang="en-US" sz="1400">
              <a:solidFill>
                <a:srgbClr val="000000"/>
              </a:solidFill>
            </a:endParaRPr>
          </a:p>
          <a:p>
            <a:pPr>
              <a:spcBef>
                <a:spcPct val="0"/>
              </a:spcBef>
              <a:buFontTx/>
              <a:buNone/>
            </a:pPr>
            <a:endParaRPr lang="en-US" altLang="en-US" sz="1400">
              <a:solidFill>
                <a:srgbClr val="000000"/>
              </a:solidFill>
            </a:endParaRPr>
          </a:p>
        </p:txBody>
      </p:sp>
      <p:sp>
        <p:nvSpPr>
          <p:cNvPr id="264199" name="Line 89">
            <a:extLst>
              <a:ext uri="{FF2B5EF4-FFF2-40B4-BE49-F238E27FC236}">
                <a16:creationId xmlns:a16="http://schemas.microsoft.com/office/drawing/2014/main" id="{31B514BA-4FD5-4F41-BEBC-266FCE737585}"/>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200" name="Line 92">
            <a:extLst>
              <a:ext uri="{FF2B5EF4-FFF2-40B4-BE49-F238E27FC236}">
                <a16:creationId xmlns:a16="http://schemas.microsoft.com/office/drawing/2014/main" id="{47A14C3E-11F9-427C-A2CF-2BE8EC1F51F7}"/>
              </a:ext>
            </a:extLst>
          </p:cNvPr>
          <p:cNvSpPr>
            <a:spLocks noChangeShapeType="1"/>
          </p:cNvSpPr>
          <p:nvPr/>
        </p:nvSpPr>
        <p:spPr bwMode="auto">
          <a:xfrm>
            <a:off x="1828800" y="3768725"/>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1198" name="Picture 14" descr="5-8-4">
            <a:extLst>
              <a:ext uri="{FF2B5EF4-FFF2-40B4-BE49-F238E27FC236}">
                <a16:creationId xmlns:a16="http://schemas.microsoft.com/office/drawing/2014/main" id="{D4A48231-B62E-470A-B3F3-060F0C2AD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41563"/>
            <a:ext cx="502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1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Line 66">
            <a:extLst>
              <a:ext uri="{FF2B5EF4-FFF2-40B4-BE49-F238E27FC236}">
                <a16:creationId xmlns:a16="http://schemas.microsoft.com/office/drawing/2014/main" id="{50524B27-3A34-4636-ABA2-25B0065CD7A0}"/>
              </a:ext>
            </a:extLst>
          </p:cNvPr>
          <p:cNvSpPr>
            <a:spLocks noChangeShapeType="1"/>
          </p:cNvSpPr>
          <p:nvPr/>
        </p:nvSpPr>
        <p:spPr bwMode="auto">
          <a:xfrm>
            <a:off x="1905000" y="28194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43" name="Rectangle 58">
            <a:extLst>
              <a:ext uri="{FF2B5EF4-FFF2-40B4-BE49-F238E27FC236}">
                <a16:creationId xmlns:a16="http://schemas.microsoft.com/office/drawing/2014/main" id="{5455D61D-D7A8-4061-A31F-9F4D890BA9FF}"/>
              </a:ext>
            </a:extLst>
          </p:cNvPr>
          <p:cNvSpPr>
            <a:spLocks noChangeArrowheads="1"/>
          </p:cNvSpPr>
          <p:nvPr/>
        </p:nvSpPr>
        <p:spPr bwMode="auto">
          <a:xfrm>
            <a:off x="1843088" y="519114"/>
            <a:ext cx="798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5.9</a:t>
            </a:r>
            <a:r>
              <a:rPr lang="en-US" altLang="en-US" sz="2000" b="1">
                <a:solidFill>
                  <a:srgbClr val="4C4BE5"/>
                </a:solidFill>
                <a:latin typeface="Arial" panose="020B0604020202020204" pitchFamily="34" charset="0"/>
              </a:rPr>
              <a:t> </a:t>
            </a:r>
            <a:r>
              <a:rPr lang="en-US" altLang="en-US" sz="2000">
                <a:solidFill>
                  <a:srgbClr val="000000"/>
                </a:solidFill>
                <a:latin typeface="Arial" panose="020B0604020202020204" pitchFamily="34" charset="0"/>
              </a:rPr>
              <a:t>Using Three Equations with Hess’s Law to Calculate </a:t>
            </a:r>
            <a:r>
              <a:rPr lang="en-US" altLang="en-US" sz="2000">
                <a:solidFill>
                  <a:srgbClr val="000000"/>
                </a:solidFill>
                <a:latin typeface="Arial" panose="020B0604020202020204" pitchFamily="34" charset="0"/>
                <a:sym typeface="Symbol" panose="05050102010706020507" pitchFamily="18" charset="2"/>
              </a:rPr>
              <a:t></a:t>
            </a:r>
            <a:r>
              <a:rPr lang="en-US" altLang="en-US" sz="2000" i="1">
                <a:solidFill>
                  <a:srgbClr val="000000"/>
                </a:solidFill>
                <a:latin typeface="Arial" panose="020B0604020202020204" pitchFamily="34" charset="0"/>
                <a:sym typeface="Symbol" panose="05050102010706020507" pitchFamily="18" charset="2"/>
              </a:rPr>
              <a:t>H</a:t>
            </a:r>
          </a:p>
        </p:txBody>
      </p:sp>
      <p:sp>
        <p:nvSpPr>
          <p:cNvPr id="2059" name="Text Box 11">
            <a:extLst>
              <a:ext uri="{FF2B5EF4-FFF2-40B4-BE49-F238E27FC236}">
                <a16:creationId xmlns:a16="http://schemas.microsoft.com/office/drawing/2014/main" id="{B0D4ED5F-025D-431D-8E68-3FBBEB47608B}"/>
              </a:ext>
            </a:extLst>
          </p:cNvPr>
          <p:cNvSpPr txBox="1">
            <a:spLocks noChangeArrowheads="1"/>
          </p:cNvSpPr>
          <p:nvPr/>
        </p:nvSpPr>
        <p:spPr bwMode="auto">
          <a:xfrm>
            <a:off x="1828800" y="3330575"/>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Analyze </a:t>
            </a:r>
            <a:r>
              <a:rPr lang="en-US" altLang="en-US" sz="1400">
                <a:solidFill>
                  <a:srgbClr val="000000"/>
                </a:solidFill>
              </a:rPr>
              <a:t>We are given a chemical equation and asked to calculate its </a:t>
            </a:r>
            <a:r>
              <a:rPr lang="en-US" altLang="en-US" sz="1400">
                <a:solidFill>
                  <a:srgbClr val="000000"/>
                </a:solidFill>
                <a:sym typeface="Symbol" panose="05050102010706020507" pitchFamily="18" charset="2"/>
              </a:rPr>
              <a:t></a:t>
            </a:r>
            <a:r>
              <a:rPr lang="en-US" altLang="en-US" sz="1400" i="1">
                <a:solidFill>
                  <a:srgbClr val="000000"/>
                </a:solidFill>
                <a:sym typeface="Symbol" panose="05050102010706020507" pitchFamily="18" charset="2"/>
              </a:rPr>
              <a:t>H</a:t>
            </a:r>
            <a:r>
              <a:rPr lang="en-US" altLang="en-US" sz="1400">
                <a:solidFill>
                  <a:srgbClr val="000000"/>
                </a:solidFill>
              </a:rPr>
              <a:t> using three chemical equations and their</a:t>
            </a:r>
          </a:p>
          <a:p>
            <a:pPr>
              <a:lnSpc>
                <a:spcPct val="50000"/>
              </a:lnSpc>
              <a:spcBef>
                <a:spcPct val="50000"/>
              </a:spcBef>
              <a:buFontTx/>
              <a:buNone/>
            </a:pPr>
            <a:r>
              <a:rPr lang="en-US" altLang="en-US" sz="1400">
                <a:solidFill>
                  <a:srgbClr val="000000"/>
                </a:solidFill>
              </a:rPr>
              <a:t>associated enthalpy changes.</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b="1">
                <a:solidFill>
                  <a:srgbClr val="000000"/>
                </a:solidFill>
              </a:rPr>
              <a:t>Plan </a:t>
            </a:r>
            <a:r>
              <a:rPr lang="en-US" altLang="en-US" sz="1400">
                <a:solidFill>
                  <a:srgbClr val="000000"/>
                </a:solidFill>
              </a:rPr>
              <a:t>We will use Hess’s law, summing the three equations or their reverses and multiplying each by an appropriate </a:t>
            </a:r>
          </a:p>
          <a:p>
            <a:pPr>
              <a:lnSpc>
                <a:spcPct val="50000"/>
              </a:lnSpc>
              <a:spcBef>
                <a:spcPct val="50000"/>
              </a:spcBef>
              <a:buFontTx/>
              <a:buNone/>
            </a:pPr>
            <a:r>
              <a:rPr lang="en-US" altLang="en-US" sz="1400">
                <a:solidFill>
                  <a:srgbClr val="000000"/>
                </a:solidFill>
              </a:rPr>
              <a:t>coefficient so that they add to give the net equation for the reaction of interest. At the same time, we keep track of the</a:t>
            </a:r>
          </a:p>
          <a:p>
            <a:pPr>
              <a:lnSpc>
                <a:spcPct val="50000"/>
              </a:lnSpc>
              <a:spcBef>
                <a:spcPct val="50000"/>
              </a:spcBef>
              <a:buFontTx/>
              <a:buNone/>
            </a:pPr>
            <a:r>
              <a:rPr lang="en-US" altLang="en-US" sz="1400">
                <a:solidFill>
                  <a:srgbClr val="000000"/>
                </a:solidFill>
                <a:sym typeface="Symbol" panose="05050102010706020507" pitchFamily="18" charset="2"/>
              </a:rPr>
              <a:t></a:t>
            </a:r>
            <a:r>
              <a:rPr lang="en-US" altLang="en-US" sz="1400" i="1">
                <a:solidFill>
                  <a:srgbClr val="000000"/>
                </a:solidFill>
                <a:sym typeface="Symbol" panose="05050102010706020507" pitchFamily="18" charset="2"/>
              </a:rPr>
              <a:t>H</a:t>
            </a:r>
            <a:r>
              <a:rPr lang="en-US" altLang="en-US" sz="1400">
                <a:solidFill>
                  <a:srgbClr val="000000"/>
                </a:solidFill>
              </a:rPr>
              <a:t> values, reversing their signs if the reactions are reversed and multiplying them by whatever coefficient is</a:t>
            </a:r>
          </a:p>
          <a:p>
            <a:pPr>
              <a:lnSpc>
                <a:spcPct val="50000"/>
              </a:lnSpc>
              <a:spcBef>
                <a:spcPct val="50000"/>
              </a:spcBef>
              <a:buFontTx/>
              <a:buNone/>
            </a:pPr>
            <a:r>
              <a:rPr lang="en-US" altLang="en-US" sz="1400">
                <a:solidFill>
                  <a:srgbClr val="000000"/>
                </a:solidFill>
              </a:rPr>
              <a:t>employed in the equation.</a:t>
            </a:r>
          </a:p>
        </p:txBody>
      </p:sp>
      <p:sp>
        <p:nvSpPr>
          <p:cNvPr id="2122" name="Rectangle 74">
            <a:extLst>
              <a:ext uri="{FF2B5EF4-FFF2-40B4-BE49-F238E27FC236}">
                <a16:creationId xmlns:a16="http://schemas.microsoft.com/office/drawing/2014/main" id="{D5D20B91-118E-4B39-A8B3-651F24B114FC}"/>
              </a:ext>
            </a:extLst>
          </p:cNvPr>
          <p:cNvSpPr>
            <a:spLocks noChangeArrowheads="1"/>
          </p:cNvSpPr>
          <p:nvPr/>
        </p:nvSpPr>
        <p:spPr bwMode="auto">
          <a:xfrm>
            <a:off x="1828801" y="2930526"/>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600" b="1">
                <a:solidFill>
                  <a:srgbClr val="3366FF"/>
                </a:solidFill>
                <a:latin typeface="Arial" panose="020B0604020202020204" pitchFamily="34" charset="0"/>
              </a:rPr>
              <a:t>Solution</a:t>
            </a:r>
            <a:endParaRPr lang="en-US" altLang="en-US" sz="1600">
              <a:solidFill>
                <a:srgbClr val="FFFFFF"/>
              </a:solidFill>
              <a:latin typeface="Arial" panose="020B0604020202020204" pitchFamily="34" charset="0"/>
            </a:endParaRPr>
          </a:p>
        </p:txBody>
      </p:sp>
      <p:sp>
        <p:nvSpPr>
          <p:cNvPr id="266246" name="Line 81">
            <a:extLst>
              <a:ext uri="{FF2B5EF4-FFF2-40B4-BE49-F238E27FC236}">
                <a16:creationId xmlns:a16="http://schemas.microsoft.com/office/drawing/2014/main" id="{64DE6FE8-1368-43CE-8437-2566F4BF32BA}"/>
              </a:ext>
            </a:extLst>
          </p:cNvPr>
          <p:cNvSpPr>
            <a:spLocks noChangeShapeType="1"/>
          </p:cNvSpPr>
          <p:nvPr/>
        </p:nvSpPr>
        <p:spPr bwMode="auto">
          <a:xfrm>
            <a:off x="1828800" y="304800"/>
            <a:ext cx="0" cy="45720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47" name="Text Box 84">
            <a:extLst>
              <a:ext uri="{FF2B5EF4-FFF2-40B4-BE49-F238E27FC236}">
                <a16:creationId xmlns:a16="http://schemas.microsoft.com/office/drawing/2014/main" id="{B6AB4230-2F6D-4D24-A30A-F312EABB4F59}"/>
              </a:ext>
            </a:extLst>
          </p:cNvPr>
          <p:cNvSpPr txBox="1">
            <a:spLocks noChangeArrowheads="1"/>
          </p:cNvSpPr>
          <p:nvPr/>
        </p:nvSpPr>
        <p:spPr bwMode="auto">
          <a:xfrm>
            <a:off x="1828800" y="873126"/>
            <a:ext cx="8458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dirty="0">
                <a:solidFill>
                  <a:srgbClr val="000000"/>
                </a:solidFill>
              </a:rPr>
              <a:t>Calculate </a:t>
            </a:r>
            <a:r>
              <a:rPr lang="en-US" altLang="en-US" sz="1400" dirty="0">
                <a:solidFill>
                  <a:srgbClr val="000000"/>
                </a:solidFill>
                <a:sym typeface="Symbol" panose="05050102010706020507" pitchFamily="18" charset="2"/>
              </a:rPr>
              <a:t></a:t>
            </a:r>
            <a:r>
              <a:rPr lang="en-US" altLang="en-US" sz="1400" i="1" dirty="0">
                <a:solidFill>
                  <a:srgbClr val="000000"/>
                </a:solidFill>
                <a:sym typeface="Symbol" panose="05050102010706020507" pitchFamily="18" charset="2"/>
              </a:rPr>
              <a:t>H</a:t>
            </a:r>
            <a:r>
              <a:rPr lang="en-US" altLang="en-US" sz="1400" dirty="0">
                <a:solidFill>
                  <a:srgbClr val="000000"/>
                </a:solidFill>
                <a:sym typeface="Symbol" panose="05050102010706020507" pitchFamily="18" charset="2"/>
              </a:rPr>
              <a:t> </a:t>
            </a:r>
            <a:r>
              <a:rPr lang="en-US" altLang="en-US" sz="1400" dirty="0">
                <a:solidFill>
                  <a:srgbClr val="000000"/>
                </a:solidFill>
              </a:rPr>
              <a:t>for the reaction</a:t>
            </a:r>
          </a:p>
          <a:p>
            <a:pPr algn="ctr">
              <a:spcBef>
                <a:spcPct val="0"/>
              </a:spcBef>
              <a:buFontTx/>
              <a:buNone/>
            </a:pPr>
            <a:r>
              <a:rPr lang="en-US" altLang="en-US" sz="1400" dirty="0">
                <a:solidFill>
                  <a:srgbClr val="000000"/>
                </a:solidFill>
              </a:rPr>
              <a:t>2 C(</a:t>
            </a:r>
            <a:r>
              <a:rPr lang="en-US" altLang="en-US" sz="1400" i="1" dirty="0">
                <a:solidFill>
                  <a:srgbClr val="000000"/>
                </a:solidFill>
              </a:rPr>
              <a:t>s</a:t>
            </a:r>
            <a:r>
              <a:rPr lang="en-US" altLang="en-US" sz="1400" dirty="0">
                <a:solidFill>
                  <a:srgbClr val="000000"/>
                </a:solidFill>
              </a:rPr>
              <a:t>) + H</a:t>
            </a:r>
            <a:r>
              <a:rPr lang="en-US" altLang="en-US" sz="1400" baseline="-25000" dirty="0">
                <a:solidFill>
                  <a:srgbClr val="000000"/>
                </a:solidFill>
              </a:rPr>
              <a:t>2</a:t>
            </a:r>
            <a:r>
              <a:rPr lang="en-US" altLang="en-US" sz="1400" dirty="0">
                <a:solidFill>
                  <a:srgbClr val="000000"/>
                </a:solidFill>
              </a:rPr>
              <a:t>(</a:t>
            </a:r>
            <a:r>
              <a:rPr lang="en-US" altLang="en-US" sz="1400" i="1" dirty="0">
                <a:solidFill>
                  <a:srgbClr val="000000"/>
                </a:solidFill>
              </a:rPr>
              <a:t>g</a:t>
            </a:r>
            <a:r>
              <a:rPr lang="en-US" altLang="en-US" sz="1400" dirty="0">
                <a:solidFill>
                  <a:srgbClr val="000000"/>
                </a:solidFill>
              </a:rPr>
              <a:t>)              C</a:t>
            </a:r>
            <a:r>
              <a:rPr lang="en-US" altLang="en-US" sz="1400" baseline="-25000" dirty="0">
                <a:solidFill>
                  <a:srgbClr val="000000"/>
                </a:solidFill>
              </a:rPr>
              <a:t>2</a:t>
            </a:r>
            <a:r>
              <a:rPr lang="en-US" altLang="en-US" sz="1400" dirty="0">
                <a:solidFill>
                  <a:srgbClr val="000000"/>
                </a:solidFill>
              </a:rPr>
              <a:t>H</a:t>
            </a:r>
            <a:r>
              <a:rPr lang="en-US" altLang="en-US" sz="1400" baseline="-25000" dirty="0">
                <a:solidFill>
                  <a:srgbClr val="000000"/>
                </a:solidFill>
              </a:rPr>
              <a:t>2</a:t>
            </a:r>
            <a:r>
              <a:rPr lang="en-US" altLang="en-US" sz="1400" dirty="0">
                <a:solidFill>
                  <a:srgbClr val="000000"/>
                </a:solidFill>
              </a:rPr>
              <a:t>(</a:t>
            </a:r>
            <a:r>
              <a:rPr lang="en-US" altLang="en-US" sz="1400" i="1" dirty="0">
                <a:solidFill>
                  <a:srgbClr val="000000"/>
                </a:solidFill>
              </a:rPr>
              <a:t>g</a:t>
            </a:r>
            <a:r>
              <a:rPr lang="en-US" altLang="en-US" sz="1400" dirty="0">
                <a:solidFill>
                  <a:srgbClr val="000000"/>
                </a:solidFill>
              </a:rPr>
              <a:t>)</a:t>
            </a:r>
          </a:p>
          <a:p>
            <a:pPr>
              <a:spcBef>
                <a:spcPct val="0"/>
              </a:spcBef>
              <a:buFontTx/>
              <a:buNone/>
            </a:pPr>
            <a:endParaRPr lang="en-US" altLang="en-US" sz="1400" dirty="0">
              <a:solidFill>
                <a:srgbClr val="000000"/>
              </a:solidFill>
            </a:endParaRPr>
          </a:p>
          <a:p>
            <a:pPr>
              <a:spcBef>
                <a:spcPct val="0"/>
              </a:spcBef>
              <a:buFontTx/>
              <a:buNone/>
            </a:pPr>
            <a:r>
              <a:rPr lang="en-US" altLang="en-US" sz="1400" dirty="0">
                <a:solidFill>
                  <a:srgbClr val="000000"/>
                </a:solidFill>
              </a:rPr>
              <a:t>given the following chemical equations and their respective enthalpy changes:</a:t>
            </a:r>
          </a:p>
          <a:p>
            <a:pPr>
              <a:spcBef>
                <a:spcPct val="0"/>
              </a:spcBef>
              <a:buFontTx/>
              <a:buNone/>
            </a:pPr>
            <a:endParaRPr lang="en-US" altLang="en-US" sz="1400" dirty="0">
              <a:solidFill>
                <a:srgbClr val="000000"/>
              </a:solidFill>
            </a:endParaRPr>
          </a:p>
          <a:p>
            <a:pPr>
              <a:spcBef>
                <a:spcPct val="0"/>
              </a:spcBef>
              <a:buFontTx/>
              <a:buNone/>
            </a:pPr>
            <a:endParaRPr lang="en-US" altLang="en-US" sz="1400" dirty="0">
              <a:solidFill>
                <a:srgbClr val="000000"/>
              </a:solidFill>
            </a:endParaRPr>
          </a:p>
        </p:txBody>
      </p:sp>
      <p:sp>
        <p:nvSpPr>
          <p:cNvPr id="266248" name="Line 89">
            <a:extLst>
              <a:ext uri="{FF2B5EF4-FFF2-40B4-BE49-F238E27FC236}">
                <a16:creationId xmlns:a16="http://schemas.microsoft.com/office/drawing/2014/main" id="{B2B72BCF-BBC9-4B55-9EDA-0819C1C5360F}"/>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49" name="Line 92">
            <a:extLst>
              <a:ext uri="{FF2B5EF4-FFF2-40B4-BE49-F238E27FC236}">
                <a16:creationId xmlns:a16="http://schemas.microsoft.com/office/drawing/2014/main" id="{E239CCE3-3764-4B7D-8785-1E0519417B41}"/>
              </a:ext>
            </a:extLst>
          </p:cNvPr>
          <p:cNvSpPr>
            <a:spLocks noChangeShapeType="1"/>
          </p:cNvSpPr>
          <p:nvPr/>
        </p:nvSpPr>
        <p:spPr bwMode="auto">
          <a:xfrm>
            <a:off x="1828800" y="4876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50" name="Line 10">
            <a:extLst>
              <a:ext uri="{FF2B5EF4-FFF2-40B4-BE49-F238E27FC236}">
                <a16:creationId xmlns:a16="http://schemas.microsoft.com/office/drawing/2014/main" id="{B0867C34-A5DF-437E-8BDA-AC6837702595}"/>
              </a:ext>
            </a:extLst>
          </p:cNvPr>
          <p:cNvSpPr>
            <a:spLocks noChangeShapeType="1"/>
          </p:cNvSpPr>
          <p:nvPr/>
        </p:nvSpPr>
        <p:spPr bwMode="auto">
          <a:xfrm>
            <a:off x="6019800" y="1252538"/>
            <a:ext cx="5334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nchor="ctr"/>
          <a:lstStyle/>
          <a:p>
            <a:endParaRPr lang="en-US"/>
          </a:p>
        </p:txBody>
      </p:sp>
      <p:pic>
        <p:nvPicPr>
          <p:cNvPr id="266251" name="Picture 15" descr="5-9-2a">
            <a:extLst>
              <a:ext uri="{FF2B5EF4-FFF2-40B4-BE49-F238E27FC236}">
                <a16:creationId xmlns:a16="http://schemas.microsoft.com/office/drawing/2014/main" id="{4C8D71D5-550C-4816-9172-B200E6B04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476" y="1752601"/>
            <a:ext cx="506412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1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Line 66">
            <a:extLst>
              <a:ext uri="{FF2B5EF4-FFF2-40B4-BE49-F238E27FC236}">
                <a16:creationId xmlns:a16="http://schemas.microsoft.com/office/drawing/2014/main" id="{22BA67DA-05ED-4511-9260-8A25FDA1CBCA}"/>
              </a:ext>
            </a:extLst>
          </p:cNvPr>
          <p:cNvSpPr>
            <a:spLocks noChangeShapeType="1"/>
          </p:cNvSpPr>
          <p:nvPr/>
        </p:nvSpPr>
        <p:spPr bwMode="auto">
          <a:xfrm>
            <a:off x="1905000" y="11890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291" name="Rectangle 58">
            <a:extLst>
              <a:ext uri="{FF2B5EF4-FFF2-40B4-BE49-F238E27FC236}">
                <a16:creationId xmlns:a16="http://schemas.microsoft.com/office/drawing/2014/main" id="{C1EF39CE-CE32-4085-BDDD-0EA020ED2E78}"/>
              </a:ext>
            </a:extLst>
          </p:cNvPr>
          <p:cNvSpPr>
            <a:spLocks noChangeArrowheads="1"/>
          </p:cNvSpPr>
          <p:nvPr/>
        </p:nvSpPr>
        <p:spPr bwMode="auto">
          <a:xfrm>
            <a:off x="1843088" y="519114"/>
            <a:ext cx="798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5.9</a:t>
            </a:r>
            <a:r>
              <a:rPr lang="en-US" altLang="en-US" sz="2000" b="1">
                <a:solidFill>
                  <a:srgbClr val="4C4BE5"/>
                </a:solidFill>
                <a:latin typeface="Arial" panose="020B0604020202020204" pitchFamily="34" charset="0"/>
              </a:rPr>
              <a:t> </a:t>
            </a:r>
            <a:r>
              <a:rPr lang="en-US" altLang="en-US" sz="2000">
                <a:solidFill>
                  <a:srgbClr val="000000"/>
                </a:solidFill>
                <a:latin typeface="Arial" panose="020B0604020202020204" pitchFamily="34" charset="0"/>
              </a:rPr>
              <a:t>Using Three Equations with Hess’s Law to Calculate </a:t>
            </a:r>
            <a:r>
              <a:rPr lang="en-US" altLang="en-US" sz="2000">
                <a:solidFill>
                  <a:srgbClr val="000000"/>
                </a:solidFill>
                <a:latin typeface="Arial" panose="020B0604020202020204" pitchFamily="34" charset="0"/>
                <a:sym typeface="Symbol" panose="05050102010706020507" pitchFamily="18" charset="2"/>
              </a:rPr>
              <a:t></a:t>
            </a:r>
            <a:r>
              <a:rPr lang="en-US" altLang="en-US" sz="2000" i="1">
                <a:solidFill>
                  <a:srgbClr val="000000"/>
                </a:solidFill>
                <a:latin typeface="Arial" panose="020B0604020202020204" pitchFamily="34" charset="0"/>
                <a:sym typeface="Symbol" panose="05050102010706020507" pitchFamily="18" charset="2"/>
              </a:rPr>
              <a:t>H</a:t>
            </a:r>
          </a:p>
        </p:txBody>
      </p:sp>
      <p:sp>
        <p:nvSpPr>
          <p:cNvPr id="2059" name="Text Box 11">
            <a:extLst>
              <a:ext uri="{FF2B5EF4-FFF2-40B4-BE49-F238E27FC236}">
                <a16:creationId xmlns:a16="http://schemas.microsoft.com/office/drawing/2014/main" id="{7255515B-2867-4CC1-92C0-8B9EDDB6E6A2}"/>
              </a:ext>
            </a:extLst>
          </p:cNvPr>
          <p:cNvSpPr txBox="1">
            <a:spLocks noChangeArrowheads="1"/>
          </p:cNvSpPr>
          <p:nvPr/>
        </p:nvSpPr>
        <p:spPr bwMode="auto">
          <a:xfrm>
            <a:off x="1828800" y="1265238"/>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dirty="0">
                <a:solidFill>
                  <a:srgbClr val="000000"/>
                </a:solidFill>
              </a:rPr>
              <a:t>Solve </a:t>
            </a:r>
            <a:r>
              <a:rPr lang="en-US" altLang="en-US" sz="1400" dirty="0">
                <a:solidFill>
                  <a:srgbClr val="000000"/>
                </a:solidFill>
              </a:rPr>
              <a:t>Because the target equation has C</a:t>
            </a:r>
            <a:r>
              <a:rPr lang="en-US" altLang="en-US" sz="1400" baseline="-25000" dirty="0">
                <a:solidFill>
                  <a:srgbClr val="000000"/>
                </a:solidFill>
              </a:rPr>
              <a:t>2</a:t>
            </a:r>
            <a:r>
              <a:rPr lang="en-US" altLang="en-US" sz="1400" dirty="0">
                <a:solidFill>
                  <a:srgbClr val="000000"/>
                </a:solidFill>
              </a:rPr>
              <a:t>H</a:t>
            </a:r>
            <a:r>
              <a:rPr lang="en-US" altLang="en-US" sz="1400" baseline="-25000" dirty="0">
                <a:solidFill>
                  <a:srgbClr val="000000"/>
                </a:solidFill>
              </a:rPr>
              <a:t>2</a:t>
            </a:r>
            <a:r>
              <a:rPr lang="en-US" altLang="en-US" sz="1400" dirty="0">
                <a:solidFill>
                  <a:srgbClr val="000000"/>
                </a:solidFill>
              </a:rPr>
              <a:t> as a product, we turn the first equation around; the sign of</a:t>
            </a:r>
            <a:r>
              <a:rPr lang="en-US" altLang="en-US" sz="1400" dirty="0">
                <a:solidFill>
                  <a:srgbClr val="000000"/>
                </a:solidFill>
                <a:latin typeface="Minion-Regular" charset="0"/>
              </a:rPr>
              <a:t> </a:t>
            </a:r>
            <a:r>
              <a:rPr lang="en-US" altLang="en-US" sz="1400" dirty="0">
                <a:solidFill>
                  <a:srgbClr val="000000"/>
                </a:solidFill>
                <a:sym typeface="Symbol" panose="05050102010706020507" pitchFamily="18" charset="2"/>
              </a:rPr>
              <a:t></a:t>
            </a:r>
            <a:r>
              <a:rPr lang="en-US" altLang="en-US" sz="1400" i="1" dirty="0">
                <a:solidFill>
                  <a:srgbClr val="000000"/>
                </a:solidFill>
                <a:sym typeface="Symbol" panose="05050102010706020507" pitchFamily="18" charset="2"/>
              </a:rPr>
              <a:t>H</a:t>
            </a:r>
            <a:r>
              <a:rPr lang="en-US" altLang="en-US" sz="1400" dirty="0">
                <a:solidFill>
                  <a:srgbClr val="000000"/>
                </a:solidFill>
              </a:rPr>
              <a:t> is therefore</a:t>
            </a:r>
          </a:p>
          <a:p>
            <a:pPr>
              <a:lnSpc>
                <a:spcPct val="50000"/>
              </a:lnSpc>
              <a:spcBef>
                <a:spcPct val="50000"/>
              </a:spcBef>
              <a:buFontTx/>
              <a:buNone/>
            </a:pPr>
            <a:r>
              <a:rPr lang="en-US" altLang="en-US" sz="1400" dirty="0">
                <a:solidFill>
                  <a:srgbClr val="000000"/>
                </a:solidFill>
              </a:rPr>
              <a:t>changed. The desired equation has 2 C(</a:t>
            </a:r>
            <a:r>
              <a:rPr lang="en-US" altLang="en-US" sz="1400" i="1" dirty="0">
                <a:solidFill>
                  <a:srgbClr val="000000"/>
                </a:solidFill>
              </a:rPr>
              <a:t>s</a:t>
            </a:r>
            <a:r>
              <a:rPr lang="en-US" altLang="en-US" sz="1400" dirty="0">
                <a:solidFill>
                  <a:srgbClr val="000000"/>
                </a:solidFill>
              </a:rPr>
              <a:t>) as a reactant, so we multiply the second equation and its </a:t>
            </a:r>
            <a:r>
              <a:rPr lang="en-US" altLang="en-US" sz="1400" dirty="0">
                <a:solidFill>
                  <a:srgbClr val="000000"/>
                </a:solidFill>
                <a:sym typeface="Symbol" panose="05050102010706020507" pitchFamily="18" charset="2"/>
              </a:rPr>
              <a:t></a:t>
            </a:r>
            <a:r>
              <a:rPr lang="en-US" altLang="en-US" sz="1400" i="1" dirty="0">
                <a:solidFill>
                  <a:srgbClr val="000000"/>
                </a:solidFill>
                <a:sym typeface="Symbol" panose="05050102010706020507" pitchFamily="18" charset="2"/>
              </a:rPr>
              <a:t>H</a:t>
            </a:r>
            <a:r>
              <a:rPr lang="en-US" altLang="en-US" sz="1400" dirty="0">
                <a:solidFill>
                  <a:srgbClr val="000000"/>
                </a:solidFill>
              </a:rPr>
              <a:t> by 2. Because</a:t>
            </a:r>
          </a:p>
          <a:p>
            <a:pPr>
              <a:lnSpc>
                <a:spcPct val="50000"/>
              </a:lnSpc>
              <a:spcBef>
                <a:spcPct val="50000"/>
              </a:spcBef>
              <a:buFontTx/>
              <a:buNone/>
            </a:pPr>
            <a:r>
              <a:rPr lang="en-US" altLang="en-US" sz="1400" dirty="0">
                <a:solidFill>
                  <a:srgbClr val="000000"/>
                </a:solidFill>
              </a:rPr>
              <a:t>the target equation has H</a:t>
            </a:r>
            <a:r>
              <a:rPr lang="en-US" altLang="en-US" sz="1400" baseline="-25000" dirty="0">
                <a:solidFill>
                  <a:srgbClr val="000000"/>
                </a:solidFill>
              </a:rPr>
              <a:t>2</a:t>
            </a:r>
            <a:r>
              <a:rPr lang="en-US" altLang="en-US" sz="1400" dirty="0">
                <a:solidFill>
                  <a:srgbClr val="000000"/>
                </a:solidFill>
              </a:rPr>
              <a:t> as a reactant, we keep the third equation as it is. We then add the three equations and their</a:t>
            </a:r>
          </a:p>
          <a:p>
            <a:pPr>
              <a:lnSpc>
                <a:spcPct val="50000"/>
              </a:lnSpc>
              <a:spcBef>
                <a:spcPct val="50000"/>
              </a:spcBef>
              <a:buFontTx/>
              <a:buNone/>
            </a:pPr>
            <a:r>
              <a:rPr lang="en-US" altLang="en-US" sz="1400" dirty="0">
                <a:solidFill>
                  <a:srgbClr val="000000"/>
                </a:solidFill>
              </a:rPr>
              <a:t>enthalpy changes in accordance with Hess’s law:</a:t>
            </a:r>
          </a:p>
          <a:p>
            <a:pPr>
              <a:lnSpc>
                <a:spcPct val="50000"/>
              </a:lnSpc>
              <a:spcBef>
                <a:spcPct val="50000"/>
              </a:spcBef>
              <a:buFontTx/>
              <a:buNone/>
            </a:pPr>
            <a:endParaRPr lang="en-US" altLang="en-US" sz="1400" dirty="0">
              <a:solidFill>
                <a:srgbClr val="000000"/>
              </a:solidFill>
            </a:endParaRPr>
          </a:p>
          <a:p>
            <a:pPr>
              <a:lnSpc>
                <a:spcPct val="50000"/>
              </a:lnSpc>
              <a:spcBef>
                <a:spcPct val="50000"/>
              </a:spcBef>
              <a:buFontTx/>
              <a:buNone/>
            </a:pPr>
            <a:endParaRPr lang="en-US" altLang="en-US" sz="1400" dirty="0">
              <a:solidFill>
                <a:srgbClr val="000000"/>
              </a:solidFill>
            </a:endParaRPr>
          </a:p>
          <a:p>
            <a:pPr>
              <a:lnSpc>
                <a:spcPct val="50000"/>
              </a:lnSpc>
              <a:spcBef>
                <a:spcPct val="50000"/>
              </a:spcBef>
              <a:buFontTx/>
              <a:buNone/>
            </a:pPr>
            <a:endParaRPr lang="en-US" altLang="en-US" sz="1400" dirty="0">
              <a:solidFill>
                <a:srgbClr val="000000"/>
              </a:solidFill>
            </a:endParaRPr>
          </a:p>
          <a:p>
            <a:pPr>
              <a:lnSpc>
                <a:spcPct val="50000"/>
              </a:lnSpc>
              <a:spcBef>
                <a:spcPct val="50000"/>
              </a:spcBef>
              <a:buFontTx/>
              <a:buNone/>
            </a:pPr>
            <a:endParaRPr lang="en-US" altLang="en-US" sz="1400" dirty="0">
              <a:solidFill>
                <a:srgbClr val="000000"/>
              </a:solidFill>
            </a:endParaRPr>
          </a:p>
          <a:p>
            <a:pPr>
              <a:lnSpc>
                <a:spcPct val="50000"/>
              </a:lnSpc>
              <a:spcBef>
                <a:spcPct val="50000"/>
              </a:spcBef>
              <a:buFontTx/>
              <a:buNone/>
            </a:pPr>
            <a:endParaRPr lang="en-US" altLang="en-US" sz="1400" dirty="0">
              <a:solidFill>
                <a:srgbClr val="000000"/>
              </a:solidFill>
            </a:endParaRPr>
          </a:p>
          <a:p>
            <a:pPr>
              <a:lnSpc>
                <a:spcPct val="50000"/>
              </a:lnSpc>
              <a:spcBef>
                <a:spcPct val="50000"/>
              </a:spcBef>
              <a:buFontTx/>
              <a:buNone/>
            </a:pPr>
            <a:r>
              <a:rPr lang="en-US" altLang="en-US" sz="1400" dirty="0">
                <a:solidFill>
                  <a:srgbClr val="000000"/>
                </a:solidFill>
              </a:rPr>
              <a:t>When the equations are added, there are 2 CO</a:t>
            </a:r>
            <a:r>
              <a:rPr lang="en-US" altLang="en-US" sz="1400" baseline="-25000" dirty="0">
                <a:solidFill>
                  <a:srgbClr val="000000"/>
                </a:solidFill>
              </a:rPr>
              <a:t>2</a:t>
            </a:r>
            <a:r>
              <a:rPr lang="en-US" altLang="en-US" sz="1400" dirty="0">
                <a:solidFill>
                  <a:srgbClr val="000000"/>
                </a:solidFill>
              </a:rPr>
              <a:t>,  5/2 O</a:t>
            </a:r>
            <a:r>
              <a:rPr lang="en-US" altLang="en-US" sz="1400" baseline="-25000" dirty="0">
                <a:solidFill>
                  <a:srgbClr val="000000"/>
                </a:solidFill>
              </a:rPr>
              <a:t>2</a:t>
            </a:r>
            <a:r>
              <a:rPr lang="en-US" altLang="en-US" sz="1400" dirty="0">
                <a:solidFill>
                  <a:srgbClr val="000000"/>
                </a:solidFill>
              </a:rPr>
              <a:t>, and H</a:t>
            </a:r>
            <a:r>
              <a:rPr lang="en-US" altLang="en-US" sz="1400" baseline="-25000" dirty="0">
                <a:solidFill>
                  <a:srgbClr val="000000"/>
                </a:solidFill>
              </a:rPr>
              <a:t>2</a:t>
            </a:r>
            <a:r>
              <a:rPr lang="en-US" altLang="en-US" sz="1400" dirty="0">
                <a:solidFill>
                  <a:srgbClr val="000000"/>
                </a:solidFill>
              </a:rPr>
              <a:t>O on both sides of the arrow. These are canceled in </a:t>
            </a:r>
          </a:p>
          <a:p>
            <a:pPr>
              <a:lnSpc>
                <a:spcPct val="50000"/>
              </a:lnSpc>
              <a:spcBef>
                <a:spcPct val="50000"/>
              </a:spcBef>
              <a:buFontTx/>
              <a:buNone/>
            </a:pPr>
            <a:r>
              <a:rPr lang="en-US" altLang="en-US" sz="1400" dirty="0">
                <a:solidFill>
                  <a:srgbClr val="000000"/>
                </a:solidFill>
              </a:rPr>
              <a:t>writing the net equation.</a:t>
            </a:r>
          </a:p>
          <a:p>
            <a:pPr>
              <a:lnSpc>
                <a:spcPct val="50000"/>
              </a:lnSpc>
              <a:spcBef>
                <a:spcPct val="50000"/>
              </a:spcBef>
              <a:buFontTx/>
              <a:buNone/>
            </a:pPr>
            <a:endParaRPr lang="en-US" altLang="en-US" sz="1400" dirty="0">
              <a:solidFill>
                <a:srgbClr val="000000"/>
              </a:solidFill>
            </a:endParaRPr>
          </a:p>
        </p:txBody>
      </p:sp>
      <p:sp>
        <p:nvSpPr>
          <p:cNvPr id="268293" name="Line 81">
            <a:extLst>
              <a:ext uri="{FF2B5EF4-FFF2-40B4-BE49-F238E27FC236}">
                <a16:creationId xmlns:a16="http://schemas.microsoft.com/office/drawing/2014/main" id="{0ADA0C33-3311-4A07-B44C-C390D891E672}"/>
              </a:ext>
            </a:extLst>
          </p:cNvPr>
          <p:cNvSpPr>
            <a:spLocks noChangeShapeType="1"/>
          </p:cNvSpPr>
          <p:nvPr/>
        </p:nvSpPr>
        <p:spPr bwMode="auto">
          <a:xfrm>
            <a:off x="1828800" y="304800"/>
            <a:ext cx="0" cy="420528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294" name="Text Box 84">
            <a:extLst>
              <a:ext uri="{FF2B5EF4-FFF2-40B4-BE49-F238E27FC236}">
                <a16:creationId xmlns:a16="http://schemas.microsoft.com/office/drawing/2014/main" id="{B924F9BA-D2B1-4271-ADCA-6C0FC6F3ECF1}"/>
              </a:ext>
            </a:extLst>
          </p:cNvPr>
          <p:cNvSpPr txBox="1">
            <a:spLocks noChangeArrowheads="1"/>
          </p:cNvSpPr>
          <p:nvPr/>
        </p:nvSpPr>
        <p:spPr bwMode="auto">
          <a:xfrm>
            <a:off x="1828800" y="884239"/>
            <a:ext cx="8458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Continued</a:t>
            </a:r>
          </a:p>
          <a:p>
            <a:pPr>
              <a:spcBef>
                <a:spcPct val="0"/>
              </a:spcBef>
              <a:buFontTx/>
              <a:buNone/>
            </a:pPr>
            <a:endParaRPr lang="en-US" altLang="en-US" sz="1400">
              <a:solidFill>
                <a:srgbClr val="000000"/>
              </a:solidFill>
            </a:endParaRPr>
          </a:p>
          <a:p>
            <a:pPr>
              <a:spcBef>
                <a:spcPct val="0"/>
              </a:spcBef>
              <a:buFontTx/>
              <a:buNone/>
            </a:pPr>
            <a:endParaRPr lang="en-US" altLang="en-US" sz="1400">
              <a:solidFill>
                <a:srgbClr val="000000"/>
              </a:solidFill>
            </a:endParaRPr>
          </a:p>
        </p:txBody>
      </p:sp>
      <p:sp>
        <p:nvSpPr>
          <p:cNvPr id="268295" name="Line 89">
            <a:extLst>
              <a:ext uri="{FF2B5EF4-FFF2-40B4-BE49-F238E27FC236}">
                <a16:creationId xmlns:a16="http://schemas.microsoft.com/office/drawing/2014/main" id="{D902A8A4-3E8A-4ABA-9C43-DC4FE7CF3824}"/>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296" name="Line 92">
            <a:extLst>
              <a:ext uri="{FF2B5EF4-FFF2-40B4-BE49-F238E27FC236}">
                <a16:creationId xmlns:a16="http://schemas.microsoft.com/office/drawing/2014/main" id="{D57EC010-B356-4BD8-83D5-04023C27DBE9}"/>
              </a:ext>
            </a:extLst>
          </p:cNvPr>
          <p:cNvSpPr>
            <a:spLocks noChangeShapeType="1"/>
          </p:cNvSpPr>
          <p:nvPr/>
        </p:nvSpPr>
        <p:spPr bwMode="auto">
          <a:xfrm>
            <a:off x="1828800" y="4519613"/>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7339" name="Picture 11" descr="5-9-5">
            <a:extLst>
              <a:ext uri="{FF2B5EF4-FFF2-40B4-BE49-F238E27FC236}">
                <a16:creationId xmlns:a16="http://schemas.microsoft.com/office/drawing/2014/main" id="{E09B78E5-2C3E-4FFB-B5CD-193759A51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051843"/>
            <a:ext cx="4038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ooter Placeholder 5">
            <a:extLst>
              <a:ext uri="{FF2B5EF4-FFF2-40B4-BE49-F238E27FC236}">
                <a16:creationId xmlns:a16="http://schemas.microsoft.com/office/drawing/2014/main" id="{A6847DAD-B625-445A-B53C-DEAC0791B01F}"/>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70339" name="Rectangle 2">
            <a:extLst>
              <a:ext uri="{FF2B5EF4-FFF2-40B4-BE49-F238E27FC236}">
                <a16:creationId xmlns:a16="http://schemas.microsoft.com/office/drawing/2014/main" id="{962B463A-B605-4187-94BF-A57278AE905B}"/>
              </a:ext>
            </a:extLst>
          </p:cNvPr>
          <p:cNvSpPr>
            <a:spLocks noGrp="1" noChangeArrowheads="1"/>
          </p:cNvSpPr>
          <p:nvPr>
            <p:ph type="title"/>
          </p:nvPr>
        </p:nvSpPr>
        <p:spPr/>
        <p:txBody>
          <a:bodyPr/>
          <a:lstStyle/>
          <a:p>
            <a:pPr eaLnBrk="1" hangingPunct="1"/>
            <a:r>
              <a:rPr lang="en-US" altLang="en-US" b="1" dirty="0">
                <a:solidFill>
                  <a:srgbClr val="0070C0"/>
                </a:solidFill>
              </a:rPr>
              <a:t>                  Enthalpies of Formation</a:t>
            </a:r>
          </a:p>
        </p:txBody>
      </p:sp>
      <p:sp>
        <p:nvSpPr>
          <p:cNvPr id="270340" name="Rectangle 3">
            <a:extLst>
              <a:ext uri="{FF2B5EF4-FFF2-40B4-BE49-F238E27FC236}">
                <a16:creationId xmlns:a16="http://schemas.microsoft.com/office/drawing/2014/main" id="{1F2BB114-4254-4E5B-ACFE-0C4E3AE03DDA}"/>
              </a:ext>
            </a:extLst>
          </p:cNvPr>
          <p:cNvSpPr>
            <a:spLocks noGrp="1" noChangeArrowheads="1"/>
          </p:cNvSpPr>
          <p:nvPr>
            <p:ph type="body" idx="1"/>
          </p:nvPr>
        </p:nvSpPr>
        <p:spPr/>
        <p:txBody>
          <a:bodyPr/>
          <a:lstStyle/>
          <a:p>
            <a:pPr eaLnBrk="1" hangingPunct="1">
              <a:buFontTx/>
              <a:buNone/>
            </a:pPr>
            <a:r>
              <a:rPr lang="en-US" altLang="en-US" dirty="0"/>
              <a:t>	</a:t>
            </a:r>
            <a:r>
              <a:rPr lang="en-US" altLang="en-US" sz="4400" dirty="0"/>
              <a:t>An enthalpy of formation, </a:t>
            </a:r>
            <a:r>
              <a:rPr lang="en-US" altLang="en-US" sz="4400" b="1" dirty="0">
                <a:solidFill>
                  <a:srgbClr val="0070C0"/>
                </a:solidFill>
                <a:latin typeface="Symbol" panose="05050102010706020507" pitchFamily="18" charset="2"/>
                <a:sym typeface="Symbol" panose="05050102010706020507" pitchFamily="18" charset="2"/>
              </a:rPr>
              <a:t></a:t>
            </a:r>
            <a:r>
              <a:rPr lang="en-US" altLang="en-US" sz="4400" b="1" i="1" dirty="0">
                <a:solidFill>
                  <a:srgbClr val="0070C0"/>
                </a:solidFill>
              </a:rPr>
              <a:t>H</a:t>
            </a:r>
            <a:r>
              <a:rPr lang="en-US" altLang="en-US" sz="4400" b="1" i="1" baseline="-25000" dirty="0">
                <a:solidFill>
                  <a:srgbClr val="0070C0"/>
                </a:solidFill>
              </a:rPr>
              <a:t>f</a:t>
            </a:r>
            <a:r>
              <a:rPr lang="en-US" altLang="en-US" sz="4400" dirty="0"/>
              <a:t>, is defined as the enthalpy change for the reaction in which one mole of a compound is made from its constituent elements in their elemental forms.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6">
            <a:extLst>
              <a:ext uri="{FF2B5EF4-FFF2-40B4-BE49-F238E27FC236}">
                <a16:creationId xmlns:a16="http://schemas.microsoft.com/office/drawing/2014/main" id="{4629B5ED-90EA-4681-B3F2-023C64C1FE7B}"/>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72387" name="Rectangle 2">
            <a:extLst>
              <a:ext uri="{FF2B5EF4-FFF2-40B4-BE49-F238E27FC236}">
                <a16:creationId xmlns:a16="http://schemas.microsoft.com/office/drawing/2014/main" id="{3B0F9A68-7116-460E-9CB4-3B96F9E03008}"/>
              </a:ext>
            </a:extLst>
          </p:cNvPr>
          <p:cNvSpPr>
            <a:spLocks noGrp="1" noChangeArrowheads="1"/>
          </p:cNvSpPr>
          <p:nvPr>
            <p:ph type="title"/>
          </p:nvPr>
        </p:nvSpPr>
        <p:spPr>
          <a:xfrm>
            <a:off x="1790700" y="228600"/>
            <a:ext cx="8610600" cy="1143000"/>
          </a:xfrm>
        </p:spPr>
        <p:txBody>
          <a:bodyPr/>
          <a:lstStyle/>
          <a:p>
            <a:pPr eaLnBrk="1" hangingPunct="1"/>
            <a:r>
              <a:rPr lang="en-US" altLang="en-US" b="1" dirty="0">
                <a:solidFill>
                  <a:srgbClr val="0070C0"/>
                </a:solidFill>
              </a:rPr>
              <a:t>  Standard Enthalpies of Formation</a:t>
            </a:r>
          </a:p>
        </p:txBody>
      </p:sp>
      <p:sp>
        <p:nvSpPr>
          <p:cNvPr id="272388" name="Rectangle 3">
            <a:extLst>
              <a:ext uri="{FF2B5EF4-FFF2-40B4-BE49-F238E27FC236}">
                <a16:creationId xmlns:a16="http://schemas.microsoft.com/office/drawing/2014/main" id="{400D319A-04CA-4C9C-8A23-CC1FC2DEC9CD}"/>
              </a:ext>
            </a:extLst>
          </p:cNvPr>
          <p:cNvSpPr>
            <a:spLocks noGrp="1" noChangeArrowheads="1"/>
          </p:cNvSpPr>
          <p:nvPr>
            <p:ph type="body" sz="half" idx="1"/>
          </p:nvPr>
        </p:nvSpPr>
        <p:spPr>
          <a:xfrm>
            <a:off x="2143125" y="1131095"/>
            <a:ext cx="7772400" cy="1600200"/>
          </a:xfrm>
        </p:spPr>
        <p:txBody>
          <a:bodyPr/>
          <a:lstStyle/>
          <a:p>
            <a:pPr eaLnBrk="1" hangingPunct="1">
              <a:buFontTx/>
              <a:buNone/>
            </a:pPr>
            <a:r>
              <a:rPr lang="en-US" altLang="en-US" dirty="0"/>
              <a:t>	Standard enthalpies of formation, </a:t>
            </a:r>
            <a:r>
              <a:rPr lang="en-US" altLang="en-US" b="1" dirty="0">
                <a:solidFill>
                  <a:srgbClr val="0070C0"/>
                </a:solidFill>
                <a:latin typeface="Symbol" panose="05050102010706020507" pitchFamily="18" charset="2"/>
                <a:sym typeface="Symbol" panose="05050102010706020507" pitchFamily="18" charset="2"/>
              </a:rPr>
              <a:t></a:t>
            </a:r>
            <a:r>
              <a:rPr lang="en-US" altLang="en-US" b="1" i="1" dirty="0">
                <a:solidFill>
                  <a:srgbClr val="0070C0"/>
                </a:solidFill>
              </a:rPr>
              <a:t>H</a:t>
            </a:r>
            <a:r>
              <a:rPr lang="en-US" altLang="en-US" b="1" i="1" baseline="-25000" dirty="0">
                <a:solidFill>
                  <a:srgbClr val="0070C0"/>
                </a:solidFill>
                <a:sym typeface="Symbol" panose="05050102010706020507" pitchFamily="18" charset="2"/>
              </a:rPr>
              <a:t>f</a:t>
            </a:r>
            <a:r>
              <a:rPr lang="en-US" altLang="en-US" b="1" i="1" dirty="0">
                <a:solidFill>
                  <a:srgbClr val="0070C0"/>
                </a:solidFill>
                <a:cs typeface="Arial" panose="020B0604020202020204" pitchFamily="34" charset="0"/>
                <a:sym typeface="Symbol" panose="05050102010706020507" pitchFamily="18" charset="2"/>
              </a:rPr>
              <a:t>˚</a:t>
            </a:r>
            <a:r>
              <a:rPr lang="en-US" altLang="en-US" dirty="0">
                <a:cs typeface="Arial" panose="020B0604020202020204" pitchFamily="34" charset="0"/>
                <a:sym typeface="Symbol" panose="05050102010706020507" pitchFamily="18" charset="2"/>
              </a:rPr>
              <a:t>,</a:t>
            </a:r>
            <a:r>
              <a:rPr lang="en-US" altLang="en-US" dirty="0">
                <a:sym typeface="Symbol" panose="05050102010706020507" pitchFamily="18" charset="2"/>
              </a:rPr>
              <a:t> are measured under standard conditions (25</a:t>
            </a:r>
            <a:r>
              <a:rPr lang="en-US" altLang="en-US" dirty="0">
                <a:cs typeface="Arial" panose="020B0604020202020204" pitchFamily="34" charset="0"/>
                <a:sym typeface="Symbol" panose="05050102010706020507" pitchFamily="18" charset="2"/>
              </a:rPr>
              <a:t>˚</a:t>
            </a:r>
            <a:r>
              <a:rPr lang="en-US" altLang="en-US" i="1" dirty="0">
                <a:sym typeface="Symbol" panose="05050102010706020507" pitchFamily="18" charset="2"/>
              </a:rPr>
              <a:t>C</a:t>
            </a:r>
            <a:r>
              <a:rPr lang="en-US" altLang="en-US" dirty="0">
                <a:sym typeface="Symbol" panose="05050102010706020507" pitchFamily="18" charset="2"/>
              </a:rPr>
              <a:t> and 1.00 atm pressure).</a:t>
            </a:r>
            <a:endParaRPr lang="en-US" altLang="en-US" dirty="0"/>
          </a:p>
        </p:txBody>
      </p:sp>
      <p:pic>
        <p:nvPicPr>
          <p:cNvPr id="272389" name="Picture 14" descr="05_03_Table_L">
            <a:extLst>
              <a:ext uri="{FF2B5EF4-FFF2-40B4-BE49-F238E27FC236}">
                <a16:creationId xmlns:a16="http://schemas.microsoft.com/office/drawing/2014/main" id="{6AAEC7D1-58C0-45AD-8815-33F8B66E2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905" y="2378870"/>
            <a:ext cx="9342847" cy="397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oter Placeholder 6">
            <a:extLst>
              <a:ext uri="{FF2B5EF4-FFF2-40B4-BE49-F238E27FC236}">
                <a16:creationId xmlns:a16="http://schemas.microsoft.com/office/drawing/2014/main" id="{DBFF241D-3CB8-4E0A-BA62-C1BAE727941E}"/>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74435" name="Rectangle 2">
            <a:extLst>
              <a:ext uri="{FF2B5EF4-FFF2-40B4-BE49-F238E27FC236}">
                <a16:creationId xmlns:a16="http://schemas.microsoft.com/office/drawing/2014/main" id="{199C9B66-3570-4FC6-B796-921614B26276}"/>
              </a:ext>
            </a:extLst>
          </p:cNvPr>
          <p:cNvSpPr>
            <a:spLocks noGrp="1" noChangeArrowheads="1"/>
          </p:cNvSpPr>
          <p:nvPr>
            <p:ph type="title"/>
          </p:nvPr>
        </p:nvSpPr>
        <p:spPr/>
        <p:txBody>
          <a:bodyPr/>
          <a:lstStyle/>
          <a:p>
            <a:pPr eaLnBrk="1" hangingPunct="1"/>
            <a:r>
              <a:rPr lang="en-US" altLang="en-US" dirty="0"/>
              <a:t>                            </a:t>
            </a:r>
            <a:r>
              <a:rPr lang="en-US" altLang="en-US" b="1" dirty="0"/>
              <a:t>Calculation of </a:t>
            </a:r>
            <a:r>
              <a:rPr lang="en-US" altLang="en-US" b="1" dirty="0">
                <a:latin typeface="Symbol" panose="05050102010706020507" pitchFamily="18" charset="2"/>
                <a:sym typeface="Symbol" panose="05050102010706020507" pitchFamily="18" charset="2"/>
              </a:rPr>
              <a:t></a:t>
            </a:r>
            <a:r>
              <a:rPr lang="en-US" altLang="en-US" b="1" i="1" dirty="0" err="1"/>
              <a:t>H</a:t>
            </a:r>
            <a:r>
              <a:rPr lang="en-US" altLang="en-US" b="1" i="1" baseline="-25000" dirty="0" err="1"/>
              <a:t>r</a:t>
            </a:r>
            <a:endParaRPr lang="en-US" altLang="en-US" b="1" dirty="0"/>
          </a:p>
        </p:txBody>
      </p:sp>
      <p:sp>
        <p:nvSpPr>
          <p:cNvPr id="274436" name="Rectangle 3">
            <a:extLst>
              <a:ext uri="{FF2B5EF4-FFF2-40B4-BE49-F238E27FC236}">
                <a16:creationId xmlns:a16="http://schemas.microsoft.com/office/drawing/2014/main" id="{15C6B42F-B14C-484E-B763-055C45BB58D1}"/>
              </a:ext>
            </a:extLst>
          </p:cNvPr>
          <p:cNvSpPr>
            <a:spLocks noGrp="1" noChangeArrowheads="1"/>
          </p:cNvSpPr>
          <p:nvPr>
            <p:ph type="body" sz="half" idx="1"/>
          </p:nvPr>
        </p:nvSpPr>
        <p:spPr>
          <a:xfrm>
            <a:off x="1752600" y="2133600"/>
            <a:ext cx="4876800" cy="1295400"/>
          </a:xfrm>
        </p:spPr>
        <p:txBody>
          <a:bodyPr/>
          <a:lstStyle/>
          <a:p>
            <a:r>
              <a:rPr lang="en-US" altLang="en-US" sz="2400"/>
              <a:t>Imagine this as occurring</a:t>
            </a:r>
          </a:p>
          <a:p>
            <a:pPr>
              <a:buNone/>
            </a:pPr>
            <a:r>
              <a:rPr lang="en-US" altLang="en-US" sz="2400"/>
              <a:t>	in three steps:</a:t>
            </a:r>
          </a:p>
          <a:p>
            <a:pPr>
              <a:buNone/>
            </a:pPr>
            <a:endParaRPr lang="en-US" altLang="en-US" sz="2000"/>
          </a:p>
        </p:txBody>
      </p:sp>
      <p:sp>
        <p:nvSpPr>
          <p:cNvPr id="274437" name="Rectangle 7">
            <a:extLst>
              <a:ext uri="{FF2B5EF4-FFF2-40B4-BE49-F238E27FC236}">
                <a16:creationId xmlns:a16="http://schemas.microsoft.com/office/drawing/2014/main" id="{961905EA-8A94-4893-8229-164849F7E3B7}"/>
              </a:ext>
            </a:extLst>
          </p:cNvPr>
          <p:cNvSpPr>
            <a:spLocks noChangeArrowheads="1"/>
          </p:cNvSpPr>
          <p:nvPr/>
        </p:nvSpPr>
        <p:spPr bwMode="auto">
          <a:xfrm>
            <a:off x="2209800" y="1219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C</a:t>
            </a:r>
            <a:r>
              <a:rPr lang="en-US" altLang="en-US" baseline="-25000"/>
              <a:t>3</a:t>
            </a:r>
            <a:r>
              <a:rPr lang="en-US" altLang="en-US"/>
              <a:t>H</a:t>
            </a:r>
            <a:r>
              <a:rPr lang="en-US" altLang="en-US" baseline="-25000"/>
              <a:t>8</a:t>
            </a:r>
            <a:r>
              <a:rPr lang="en-US" altLang="en-US"/>
              <a:t>(</a:t>
            </a:r>
            <a:r>
              <a:rPr lang="en-US" altLang="en-US" i="1"/>
              <a:t>g</a:t>
            </a:r>
            <a:r>
              <a:rPr lang="en-US" altLang="en-US"/>
              <a:t>) + 5O</a:t>
            </a:r>
            <a:r>
              <a:rPr lang="en-US" altLang="en-US" baseline="-25000"/>
              <a:t>2</a:t>
            </a:r>
            <a:r>
              <a:rPr lang="en-US" altLang="en-US"/>
              <a:t>(</a:t>
            </a:r>
            <a:r>
              <a:rPr lang="en-US" altLang="en-US" i="1"/>
              <a:t>g</a:t>
            </a:r>
            <a:r>
              <a:rPr lang="en-US" altLang="en-US"/>
              <a:t>)</a:t>
            </a:r>
            <a:r>
              <a:rPr lang="en-US" altLang="en-US" baseline="-25000"/>
              <a:t> </a:t>
            </a:r>
            <a:r>
              <a:rPr lang="en-US" altLang="en-US"/>
              <a:t> </a:t>
            </a:r>
            <a:r>
              <a:rPr lang="en-US" altLang="en-US">
                <a:sym typeface="Symbol" panose="05050102010706020507" pitchFamily="18" charset="2"/>
              </a:rPr>
              <a:t> </a:t>
            </a:r>
            <a:r>
              <a:rPr lang="en-US" altLang="en-US"/>
              <a:t>3CO</a:t>
            </a:r>
            <a:r>
              <a:rPr lang="en-US" altLang="en-US" baseline="-25000"/>
              <a:t>2</a:t>
            </a:r>
            <a:r>
              <a:rPr lang="en-US" altLang="en-US"/>
              <a:t>(</a:t>
            </a:r>
            <a:r>
              <a:rPr lang="en-US" altLang="en-US" i="1"/>
              <a:t>g</a:t>
            </a:r>
            <a:r>
              <a:rPr lang="en-US" altLang="en-US"/>
              <a:t>) + 4H</a:t>
            </a:r>
            <a:r>
              <a:rPr lang="en-US" altLang="en-US" baseline="-25000"/>
              <a:t>2</a:t>
            </a:r>
            <a:r>
              <a:rPr lang="en-US" altLang="en-US"/>
              <a:t>O(</a:t>
            </a:r>
            <a:r>
              <a:rPr lang="en-US" altLang="en-US" i="1"/>
              <a:t>l</a:t>
            </a:r>
            <a:r>
              <a:rPr lang="en-US" altLang="en-US"/>
              <a:t>)</a:t>
            </a:r>
          </a:p>
        </p:txBody>
      </p:sp>
      <p:sp>
        <p:nvSpPr>
          <p:cNvPr id="97289" name="Rectangle 9">
            <a:extLst>
              <a:ext uri="{FF2B5EF4-FFF2-40B4-BE49-F238E27FC236}">
                <a16:creationId xmlns:a16="http://schemas.microsoft.com/office/drawing/2014/main" id="{2642DF1F-1FE7-43A1-9079-18C143C18151}"/>
              </a:ext>
            </a:extLst>
          </p:cNvPr>
          <p:cNvSpPr>
            <a:spLocks noChangeArrowheads="1"/>
          </p:cNvSpPr>
          <p:nvPr/>
        </p:nvSpPr>
        <p:spPr bwMode="auto">
          <a:xfrm>
            <a:off x="790575" y="3126864"/>
            <a:ext cx="4876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dirty="0"/>
              <a:t>C</a:t>
            </a:r>
            <a:r>
              <a:rPr lang="en-US" altLang="en-US" sz="2400" baseline="-25000" dirty="0"/>
              <a:t>3</a:t>
            </a:r>
            <a:r>
              <a:rPr lang="en-US" altLang="en-US" sz="2400" dirty="0"/>
              <a:t>H</a:t>
            </a:r>
            <a:r>
              <a:rPr lang="en-US" altLang="en-US" sz="2400" baseline="-25000" dirty="0"/>
              <a:t>8</a:t>
            </a:r>
            <a:r>
              <a:rPr lang="en-US" altLang="en-US" sz="2400" dirty="0"/>
              <a:t>(</a:t>
            </a:r>
            <a:r>
              <a:rPr lang="en-US" altLang="en-US" sz="2400" i="1" dirty="0"/>
              <a:t>g</a:t>
            </a:r>
            <a:r>
              <a:rPr lang="en-US" altLang="en-US" sz="2400" dirty="0"/>
              <a:t>)</a:t>
            </a:r>
            <a:r>
              <a:rPr lang="en-US" altLang="en-US" sz="2400" baseline="-25000" dirty="0"/>
              <a:t> </a:t>
            </a:r>
            <a:r>
              <a:rPr lang="en-US" altLang="en-US" sz="2400" dirty="0">
                <a:sym typeface="Symbol" panose="05050102010706020507" pitchFamily="18" charset="2"/>
              </a:rPr>
              <a:t></a:t>
            </a:r>
            <a:r>
              <a:rPr lang="en-US" altLang="en-US" sz="2400" dirty="0"/>
              <a:t> 3C</a:t>
            </a:r>
            <a:r>
              <a:rPr lang="en-US" altLang="en-US" sz="2400" baseline="-25000" dirty="0"/>
              <a:t>(graphite)</a:t>
            </a:r>
            <a:r>
              <a:rPr lang="en-US" altLang="en-US" sz="2400" dirty="0"/>
              <a:t> + 4H</a:t>
            </a:r>
            <a:r>
              <a:rPr lang="en-US" altLang="en-US" sz="2400" baseline="-25000" dirty="0"/>
              <a:t>2</a:t>
            </a:r>
            <a:r>
              <a:rPr lang="en-US" altLang="en-US" sz="2400" dirty="0"/>
              <a:t>(</a:t>
            </a:r>
            <a:r>
              <a:rPr lang="en-US" altLang="en-US" sz="2400" i="1" dirty="0"/>
              <a:t>g</a:t>
            </a:r>
            <a:r>
              <a:rPr lang="en-US" altLang="en-US" sz="2400" dirty="0"/>
              <a:t>)</a:t>
            </a:r>
          </a:p>
          <a:p>
            <a:pPr eaLnBrk="1" hangingPunct="1">
              <a:buFontTx/>
              <a:buNone/>
            </a:pPr>
            <a:endParaRPr lang="en-US" altLang="en-US" sz="2400" dirty="0"/>
          </a:p>
          <a:p>
            <a:pPr>
              <a:spcBef>
                <a:spcPct val="0"/>
              </a:spcBef>
              <a:buFontTx/>
              <a:buNone/>
            </a:pPr>
            <a:endParaRPr lang="en-US" altLang="en-US" sz="2400" dirty="0"/>
          </a:p>
        </p:txBody>
      </p:sp>
      <p:pic>
        <p:nvPicPr>
          <p:cNvPr id="274439" name="Picture 28" descr="05_23_Figure_L">
            <a:extLst>
              <a:ext uri="{FF2B5EF4-FFF2-40B4-BE49-F238E27FC236}">
                <a16:creationId xmlns:a16="http://schemas.microsoft.com/office/drawing/2014/main" id="{6D1EA6C0-AA5F-4E51-BC3A-F6EF415E9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09800"/>
            <a:ext cx="5200650" cy="387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7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6">
            <a:extLst>
              <a:ext uri="{FF2B5EF4-FFF2-40B4-BE49-F238E27FC236}">
                <a16:creationId xmlns:a16="http://schemas.microsoft.com/office/drawing/2014/main" id="{7595168A-D2A8-438D-BCD6-ED7745499A8B}"/>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76483" name="Rectangle 2">
            <a:extLst>
              <a:ext uri="{FF2B5EF4-FFF2-40B4-BE49-F238E27FC236}">
                <a16:creationId xmlns:a16="http://schemas.microsoft.com/office/drawing/2014/main" id="{C0F21589-E7D0-4AA3-8468-3824F4685F56}"/>
              </a:ext>
            </a:extLst>
          </p:cNvPr>
          <p:cNvSpPr>
            <a:spLocks noGrp="1" noChangeArrowheads="1"/>
          </p:cNvSpPr>
          <p:nvPr>
            <p:ph type="title"/>
          </p:nvPr>
        </p:nvSpPr>
        <p:spPr>
          <a:xfrm>
            <a:off x="1447800" y="122238"/>
            <a:ext cx="9144000" cy="1143000"/>
          </a:xfrm>
        </p:spPr>
        <p:txBody>
          <a:bodyPr/>
          <a:lstStyle/>
          <a:p>
            <a:pPr eaLnBrk="1" hangingPunct="1"/>
            <a:r>
              <a:rPr lang="en-US" altLang="en-US" b="1" dirty="0"/>
              <a:t>                Calculation of </a:t>
            </a:r>
            <a:r>
              <a:rPr lang="en-US" altLang="en-US" b="1" dirty="0">
                <a:latin typeface="Symbol" panose="05050102010706020507" pitchFamily="18" charset="2"/>
                <a:sym typeface="Symbol" panose="05050102010706020507" pitchFamily="18" charset="2"/>
              </a:rPr>
              <a:t></a:t>
            </a:r>
            <a:r>
              <a:rPr lang="en-US" altLang="en-US" b="1" i="1" dirty="0" err="1"/>
              <a:t>H</a:t>
            </a:r>
            <a:r>
              <a:rPr lang="en-US" altLang="en-US" b="1" i="1" baseline="-25000" dirty="0" err="1"/>
              <a:t>r</a:t>
            </a:r>
            <a:endParaRPr lang="en-US" altLang="en-US" b="1" dirty="0"/>
          </a:p>
        </p:txBody>
      </p:sp>
      <p:sp>
        <p:nvSpPr>
          <p:cNvPr id="276484" name="Rectangle 3">
            <a:extLst>
              <a:ext uri="{FF2B5EF4-FFF2-40B4-BE49-F238E27FC236}">
                <a16:creationId xmlns:a16="http://schemas.microsoft.com/office/drawing/2014/main" id="{A91837C1-CE53-436A-B5D7-5EA638D09C01}"/>
              </a:ext>
            </a:extLst>
          </p:cNvPr>
          <p:cNvSpPr>
            <a:spLocks noGrp="1" noChangeArrowheads="1"/>
          </p:cNvSpPr>
          <p:nvPr>
            <p:ph type="body" sz="half" idx="1"/>
          </p:nvPr>
        </p:nvSpPr>
        <p:spPr>
          <a:xfrm>
            <a:off x="1752600" y="2133600"/>
            <a:ext cx="4876800" cy="1295400"/>
          </a:xfrm>
        </p:spPr>
        <p:txBody>
          <a:bodyPr/>
          <a:lstStyle/>
          <a:p>
            <a:r>
              <a:rPr lang="en-US" altLang="en-US" sz="2400"/>
              <a:t>Imagine this as occurring</a:t>
            </a:r>
          </a:p>
          <a:p>
            <a:pPr>
              <a:buNone/>
            </a:pPr>
            <a:r>
              <a:rPr lang="en-US" altLang="en-US" sz="2400"/>
              <a:t>	in three steps:</a:t>
            </a:r>
          </a:p>
          <a:p>
            <a:pPr>
              <a:buNone/>
            </a:pPr>
            <a:endParaRPr lang="en-US" altLang="en-US" sz="2000"/>
          </a:p>
        </p:txBody>
      </p:sp>
      <p:sp>
        <p:nvSpPr>
          <p:cNvPr id="276485" name="Rectangle 6">
            <a:extLst>
              <a:ext uri="{FF2B5EF4-FFF2-40B4-BE49-F238E27FC236}">
                <a16:creationId xmlns:a16="http://schemas.microsoft.com/office/drawing/2014/main" id="{6C8FFB4D-74E2-4DDA-ADD4-B7E393822A63}"/>
              </a:ext>
            </a:extLst>
          </p:cNvPr>
          <p:cNvSpPr>
            <a:spLocks noChangeArrowheads="1"/>
          </p:cNvSpPr>
          <p:nvPr/>
        </p:nvSpPr>
        <p:spPr bwMode="auto">
          <a:xfrm>
            <a:off x="1106487" y="3040687"/>
            <a:ext cx="461216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dirty="0"/>
              <a:t>C</a:t>
            </a:r>
            <a:r>
              <a:rPr lang="en-US" altLang="en-US" sz="2400" baseline="-25000" dirty="0"/>
              <a:t>3</a:t>
            </a:r>
            <a:r>
              <a:rPr lang="en-US" altLang="en-US" sz="2400" dirty="0"/>
              <a:t>H</a:t>
            </a:r>
            <a:r>
              <a:rPr lang="en-US" altLang="en-US" sz="2400" baseline="-25000" dirty="0"/>
              <a:t>8</a:t>
            </a:r>
            <a:r>
              <a:rPr lang="en-US" altLang="en-US" sz="2400" dirty="0"/>
              <a:t>(</a:t>
            </a:r>
            <a:r>
              <a:rPr lang="en-US" altLang="en-US" sz="2400" i="1" dirty="0"/>
              <a:t>g</a:t>
            </a:r>
            <a:r>
              <a:rPr lang="en-US" altLang="en-US" sz="2400" dirty="0"/>
              <a:t>)</a:t>
            </a:r>
            <a:r>
              <a:rPr lang="en-US" altLang="en-US" sz="2400" baseline="-25000" dirty="0"/>
              <a:t> </a:t>
            </a:r>
            <a:r>
              <a:rPr lang="en-US" altLang="en-US" sz="2400" dirty="0">
                <a:sym typeface="Symbol" panose="05050102010706020507" pitchFamily="18" charset="2"/>
              </a:rPr>
              <a:t></a:t>
            </a:r>
            <a:r>
              <a:rPr lang="en-US" altLang="en-US" sz="2400" dirty="0"/>
              <a:t> 3C</a:t>
            </a:r>
            <a:r>
              <a:rPr lang="en-US" altLang="en-US" sz="2400" baseline="-25000" dirty="0"/>
              <a:t>(graphite)</a:t>
            </a:r>
            <a:r>
              <a:rPr lang="en-US" altLang="en-US" sz="2400" dirty="0"/>
              <a:t> + 4H</a:t>
            </a:r>
            <a:r>
              <a:rPr lang="en-US" altLang="en-US" sz="2400" baseline="-25000" dirty="0"/>
              <a:t>2</a:t>
            </a:r>
            <a:r>
              <a:rPr lang="en-US" altLang="en-US" sz="2400" dirty="0"/>
              <a:t>(</a:t>
            </a:r>
            <a:r>
              <a:rPr lang="en-US" altLang="en-US" sz="2400" i="1" dirty="0"/>
              <a:t>g</a:t>
            </a:r>
            <a:r>
              <a:rPr lang="en-US" altLang="en-US" sz="2400" dirty="0"/>
              <a:t>)</a:t>
            </a:r>
          </a:p>
          <a:p>
            <a:pPr eaLnBrk="1" hangingPunct="1">
              <a:buFontTx/>
              <a:buNone/>
            </a:pPr>
            <a:r>
              <a:rPr lang="en-US" altLang="en-US" sz="2400" dirty="0"/>
              <a:t>3C</a:t>
            </a:r>
            <a:r>
              <a:rPr lang="en-US" altLang="en-US" sz="2400" baseline="-25000" dirty="0"/>
              <a:t>(graphite)</a:t>
            </a:r>
            <a:r>
              <a:rPr lang="en-US" altLang="en-US" sz="2400" dirty="0"/>
              <a:t> + 3O</a:t>
            </a:r>
            <a:r>
              <a:rPr lang="en-US" altLang="en-US" sz="2400" baseline="-25000" dirty="0"/>
              <a:t>2</a:t>
            </a:r>
            <a:r>
              <a:rPr lang="en-US" altLang="en-US" sz="2400" dirty="0"/>
              <a:t>(</a:t>
            </a:r>
            <a:r>
              <a:rPr lang="en-US" altLang="en-US" sz="2400" i="1" dirty="0"/>
              <a:t>g</a:t>
            </a:r>
            <a:r>
              <a:rPr lang="en-US" altLang="en-US" sz="2400" dirty="0"/>
              <a:t>) </a:t>
            </a:r>
            <a:r>
              <a:rPr lang="en-US" altLang="en-US" sz="2400" dirty="0">
                <a:sym typeface="Symbol" panose="05050102010706020507" pitchFamily="18" charset="2"/>
              </a:rPr>
              <a:t></a:t>
            </a:r>
            <a:r>
              <a:rPr lang="en-US" altLang="en-US" sz="2400" dirty="0"/>
              <a:t>3CO</a:t>
            </a:r>
            <a:r>
              <a:rPr lang="en-US" altLang="en-US" sz="2400" baseline="-25000" dirty="0"/>
              <a:t>2</a:t>
            </a:r>
            <a:r>
              <a:rPr lang="en-US" altLang="en-US" sz="2400" dirty="0"/>
              <a:t>(</a:t>
            </a:r>
            <a:r>
              <a:rPr lang="en-US" altLang="en-US" sz="2400" i="1" dirty="0"/>
              <a:t>g</a:t>
            </a:r>
            <a:r>
              <a:rPr lang="en-US" altLang="en-US" sz="2400" dirty="0"/>
              <a:t>) </a:t>
            </a:r>
          </a:p>
          <a:p>
            <a:pPr eaLnBrk="1" hangingPunct="1">
              <a:buFontTx/>
              <a:buNone/>
            </a:pPr>
            <a:endParaRPr lang="en-US" altLang="en-US" sz="2400" baseline="-25000" dirty="0"/>
          </a:p>
          <a:p>
            <a:pPr>
              <a:spcBef>
                <a:spcPct val="0"/>
              </a:spcBef>
              <a:buFontTx/>
              <a:buNone/>
            </a:pPr>
            <a:endParaRPr lang="en-US" altLang="en-US" sz="2400" baseline="-25000" dirty="0"/>
          </a:p>
        </p:txBody>
      </p:sp>
      <p:sp>
        <p:nvSpPr>
          <p:cNvPr id="276486" name="Rectangle 16">
            <a:extLst>
              <a:ext uri="{FF2B5EF4-FFF2-40B4-BE49-F238E27FC236}">
                <a16:creationId xmlns:a16="http://schemas.microsoft.com/office/drawing/2014/main" id="{455C45C6-5326-4514-9A12-2FC120458651}"/>
              </a:ext>
            </a:extLst>
          </p:cNvPr>
          <p:cNvSpPr>
            <a:spLocks noChangeArrowheads="1"/>
          </p:cNvSpPr>
          <p:nvPr/>
        </p:nvSpPr>
        <p:spPr bwMode="auto">
          <a:xfrm>
            <a:off x="2209800" y="1219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C</a:t>
            </a:r>
            <a:r>
              <a:rPr lang="en-US" altLang="en-US" baseline="-25000"/>
              <a:t>3</a:t>
            </a:r>
            <a:r>
              <a:rPr lang="en-US" altLang="en-US"/>
              <a:t>H</a:t>
            </a:r>
            <a:r>
              <a:rPr lang="en-US" altLang="en-US" baseline="-25000"/>
              <a:t>8</a:t>
            </a:r>
            <a:r>
              <a:rPr lang="en-US" altLang="en-US"/>
              <a:t>(</a:t>
            </a:r>
            <a:r>
              <a:rPr lang="en-US" altLang="en-US" i="1"/>
              <a:t>g</a:t>
            </a:r>
            <a:r>
              <a:rPr lang="en-US" altLang="en-US"/>
              <a:t>) + 5O</a:t>
            </a:r>
            <a:r>
              <a:rPr lang="en-US" altLang="en-US" baseline="-25000"/>
              <a:t>2</a:t>
            </a:r>
            <a:r>
              <a:rPr lang="en-US" altLang="en-US"/>
              <a:t>(</a:t>
            </a:r>
            <a:r>
              <a:rPr lang="en-US" altLang="en-US" i="1"/>
              <a:t>g</a:t>
            </a:r>
            <a:r>
              <a:rPr lang="en-US" altLang="en-US"/>
              <a:t>)</a:t>
            </a:r>
            <a:r>
              <a:rPr lang="en-US" altLang="en-US" baseline="-25000"/>
              <a:t> </a:t>
            </a:r>
            <a:r>
              <a:rPr lang="en-US" altLang="en-US"/>
              <a:t> </a:t>
            </a:r>
            <a:r>
              <a:rPr lang="en-US" altLang="en-US">
                <a:sym typeface="Symbol" panose="05050102010706020507" pitchFamily="18" charset="2"/>
              </a:rPr>
              <a:t> </a:t>
            </a:r>
            <a:r>
              <a:rPr lang="en-US" altLang="en-US"/>
              <a:t>3CO</a:t>
            </a:r>
            <a:r>
              <a:rPr lang="en-US" altLang="en-US" baseline="-25000"/>
              <a:t>2</a:t>
            </a:r>
            <a:r>
              <a:rPr lang="en-US" altLang="en-US"/>
              <a:t>(</a:t>
            </a:r>
            <a:r>
              <a:rPr lang="en-US" altLang="en-US" i="1"/>
              <a:t>g</a:t>
            </a:r>
            <a:r>
              <a:rPr lang="en-US" altLang="en-US"/>
              <a:t>) + 4H</a:t>
            </a:r>
            <a:r>
              <a:rPr lang="en-US" altLang="en-US" baseline="-25000"/>
              <a:t>2</a:t>
            </a:r>
            <a:r>
              <a:rPr lang="en-US" altLang="en-US"/>
              <a:t>O(</a:t>
            </a:r>
            <a:r>
              <a:rPr lang="en-US" altLang="en-US" i="1"/>
              <a:t>l</a:t>
            </a:r>
            <a:r>
              <a:rPr lang="en-US" altLang="en-US"/>
              <a:t>)</a:t>
            </a:r>
          </a:p>
        </p:txBody>
      </p:sp>
      <p:pic>
        <p:nvPicPr>
          <p:cNvPr id="276487" name="Picture 19" descr="05_23_Figure_L">
            <a:extLst>
              <a:ext uri="{FF2B5EF4-FFF2-40B4-BE49-F238E27FC236}">
                <a16:creationId xmlns:a16="http://schemas.microsoft.com/office/drawing/2014/main" id="{693BAE6B-2C00-4231-A357-BE5DE275B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2209799"/>
            <a:ext cx="5267325" cy="392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6">
            <a:extLst>
              <a:ext uri="{FF2B5EF4-FFF2-40B4-BE49-F238E27FC236}">
                <a16:creationId xmlns:a16="http://schemas.microsoft.com/office/drawing/2014/main" id="{EAEC0D89-0F57-48DE-85DA-197E498C1A7B}"/>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78531" name="Rectangle 2">
            <a:extLst>
              <a:ext uri="{FF2B5EF4-FFF2-40B4-BE49-F238E27FC236}">
                <a16:creationId xmlns:a16="http://schemas.microsoft.com/office/drawing/2014/main" id="{060BB8E7-770B-461A-8FC8-086E00A83CB6}"/>
              </a:ext>
            </a:extLst>
          </p:cNvPr>
          <p:cNvSpPr>
            <a:spLocks noGrp="1" noChangeArrowheads="1"/>
          </p:cNvSpPr>
          <p:nvPr>
            <p:ph type="title"/>
          </p:nvPr>
        </p:nvSpPr>
        <p:spPr/>
        <p:txBody>
          <a:bodyPr/>
          <a:lstStyle/>
          <a:p>
            <a:pPr eaLnBrk="1" hangingPunct="1"/>
            <a:r>
              <a:rPr lang="en-US" altLang="en-US" dirty="0"/>
              <a:t>                             </a:t>
            </a:r>
            <a:r>
              <a:rPr lang="en-US" altLang="en-US" b="1" dirty="0"/>
              <a:t>Calculation of </a:t>
            </a:r>
            <a:r>
              <a:rPr lang="en-US" altLang="en-US" b="1" dirty="0">
                <a:latin typeface="Symbol" panose="05050102010706020507" pitchFamily="18" charset="2"/>
                <a:sym typeface="Symbol" panose="05050102010706020507" pitchFamily="18" charset="2"/>
              </a:rPr>
              <a:t></a:t>
            </a:r>
            <a:r>
              <a:rPr lang="en-US" altLang="en-US" b="1" i="1" dirty="0" err="1"/>
              <a:t>H</a:t>
            </a:r>
            <a:r>
              <a:rPr lang="en-US" altLang="en-US" b="1" i="1" baseline="-25000" dirty="0" err="1"/>
              <a:t>r</a:t>
            </a:r>
            <a:endParaRPr lang="en-US" altLang="en-US" b="1" dirty="0"/>
          </a:p>
        </p:txBody>
      </p:sp>
      <p:sp>
        <p:nvSpPr>
          <p:cNvPr id="278532" name="Rectangle 3">
            <a:extLst>
              <a:ext uri="{FF2B5EF4-FFF2-40B4-BE49-F238E27FC236}">
                <a16:creationId xmlns:a16="http://schemas.microsoft.com/office/drawing/2014/main" id="{05D48251-4D10-4BEE-B9AA-6F646F8FF1F4}"/>
              </a:ext>
            </a:extLst>
          </p:cNvPr>
          <p:cNvSpPr>
            <a:spLocks noGrp="1" noChangeArrowheads="1"/>
          </p:cNvSpPr>
          <p:nvPr>
            <p:ph type="body" sz="half" idx="1"/>
          </p:nvPr>
        </p:nvSpPr>
        <p:spPr>
          <a:xfrm>
            <a:off x="1752600" y="2133600"/>
            <a:ext cx="4876800" cy="1295400"/>
          </a:xfrm>
        </p:spPr>
        <p:txBody>
          <a:bodyPr/>
          <a:lstStyle/>
          <a:p>
            <a:pPr>
              <a:tabLst>
                <a:tab pos="228600" algn="l"/>
              </a:tabLst>
            </a:pPr>
            <a:r>
              <a:rPr lang="en-US" altLang="en-US" sz="2400"/>
              <a:t>Imagine this as occurring</a:t>
            </a:r>
          </a:p>
          <a:p>
            <a:pPr>
              <a:buNone/>
              <a:tabLst>
                <a:tab pos="228600" algn="l"/>
              </a:tabLst>
            </a:pPr>
            <a:r>
              <a:rPr lang="en-US" altLang="en-US" sz="2400"/>
              <a:t>	in three steps:</a:t>
            </a:r>
          </a:p>
          <a:p>
            <a:pPr>
              <a:buNone/>
              <a:tabLst>
                <a:tab pos="228600" algn="l"/>
              </a:tabLst>
            </a:pPr>
            <a:endParaRPr lang="en-US" altLang="en-US" sz="2000"/>
          </a:p>
        </p:txBody>
      </p:sp>
      <p:sp>
        <p:nvSpPr>
          <p:cNvPr id="278533" name="Rectangle 6">
            <a:extLst>
              <a:ext uri="{FF2B5EF4-FFF2-40B4-BE49-F238E27FC236}">
                <a16:creationId xmlns:a16="http://schemas.microsoft.com/office/drawing/2014/main" id="{7F6E6262-3D44-438B-ADB7-DF03A215D02D}"/>
              </a:ext>
            </a:extLst>
          </p:cNvPr>
          <p:cNvSpPr>
            <a:spLocks noChangeArrowheads="1"/>
          </p:cNvSpPr>
          <p:nvPr/>
        </p:nvSpPr>
        <p:spPr bwMode="auto">
          <a:xfrm>
            <a:off x="982662" y="3025122"/>
            <a:ext cx="461216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dirty="0"/>
              <a:t>C</a:t>
            </a:r>
            <a:r>
              <a:rPr lang="en-US" altLang="en-US" sz="2400" baseline="-25000" dirty="0"/>
              <a:t>3</a:t>
            </a:r>
            <a:r>
              <a:rPr lang="en-US" altLang="en-US" sz="2400" dirty="0"/>
              <a:t>H</a:t>
            </a:r>
            <a:r>
              <a:rPr lang="en-US" altLang="en-US" sz="2400" baseline="-25000" dirty="0"/>
              <a:t>8</a:t>
            </a:r>
            <a:r>
              <a:rPr lang="en-US" altLang="en-US" sz="2400" dirty="0"/>
              <a:t>(</a:t>
            </a:r>
            <a:r>
              <a:rPr lang="en-US" altLang="en-US" sz="2400" i="1" dirty="0"/>
              <a:t>g</a:t>
            </a:r>
            <a:r>
              <a:rPr lang="en-US" altLang="en-US" sz="2400" dirty="0"/>
              <a:t>)</a:t>
            </a:r>
            <a:r>
              <a:rPr lang="en-US" altLang="en-US" sz="2400" baseline="-25000" dirty="0"/>
              <a:t> </a:t>
            </a:r>
            <a:r>
              <a:rPr lang="en-US" altLang="en-US" sz="2400" dirty="0">
                <a:sym typeface="Symbol" panose="05050102010706020507" pitchFamily="18" charset="2"/>
              </a:rPr>
              <a:t></a:t>
            </a:r>
            <a:r>
              <a:rPr lang="en-US" altLang="en-US" sz="2400" dirty="0"/>
              <a:t> 3C</a:t>
            </a:r>
            <a:r>
              <a:rPr lang="en-US" altLang="en-US" sz="2400" baseline="-25000" dirty="0"/>
              <a:t>(graphite)</a:t>
            </a:r>
            <a:r>
              <a:rPr lang="en-US" altLang="en-US" sz="2400" dirty="0"/>
              <a:t> + 4H</a:t>
            </a:r>
            <a:r>
              <a:rPr lang="en-US" altLang="en-US" sz="2400" baseline="-25000" dirty="0"/>
              <a:t>2</a:t>
            </a:r>
            <a:r>
              <a:rPr lang="en-US" altLang="en-US" sz="2400" dirty="0"/>
              <a:t>(</a:t>
            </a:r>
            <a:r>
              <a:rPr lang="en-US" altLang="en-US" sz="2400" i="1" dirty="0"/>
              <a:t>g</a:t>
            </a:r>
            <a:r>
              <a:rPr lang="en-US" altLang="en-US" sz="2400" dirty="0"/>
              <a:t>)</a:t>
            </a:r>
          </a:p>
          <a:p>
            <a:pPr eaLnBrk="1" hangingPunct="1">
              <a:buFontTx/>
              <a:buNone/>
            </a:pPr>
            <a:r>
              <a:rPr lang="en-US" altLang="en-US" sz="2400" dirty="0"/>
              <a:t>3C</a:t>
            </a:r>
            <a:r>
              <a:rPr lang="en-US" altLang="en-US" sz="2400" baseline="-25000" dirty="0"/>
              <a:t>(graphite)</a:t>
            </a:r>
            <a:r>
              <a:rPr lang="en-US" altLang="en-US" sz="2400" dirty="0"/>
              <a:t> + 3O</a:t>
            </a:r>
            <a:r>
              <a:rPr lang="en-US" altLang="en-US" sz="2400" baseline="-25000" dirty="0"/>
              <a:t>2</a:t>
            </a:r>
            <a:r>
              <a:rPr lang="en-US" altLang="en-US" sz="2400" dirty="0"/>
              <a:t>(</a:t>
            </a:r>
            <a:r>
              <a:rPr lang="en-US" altLang="en-US" sz="2400" i="1" dirty="0"/>
              <a:t>g</a:t>
            </a:r>
            <a:r>
              <a:rPr lang="en-US" altLang="en-US" sz="2400" dirty="0"/>
              <a:t>) </a:t>
            </a:r>
            <a:r>
              <a:rPr lang="en-US" altLang="en-US" sz="2400" dirty="0">
                <a:sym typeface="Symbol" panose="05050102010706020507" pitchFamily="18" charset="2"/>
              </a:rPr>
              <a:t></a:t>
            </a:r>
            <a:r>
              <a:rPr lang="en-US" altLang="en-US" sz="2400" dirty="0"/>
              <a:t>3CO</a:t>
            </a:r>
            <a:r>
              <a:rPr lang="en-US" altLang="en-US" sz="2400" baseline="-25000" dirty="0"/>
              <a:t>2</a:t>
            </a:r>
            <a:r>
              <a:rPr lang="en-US" altLang="en-US" sz="2400" dirty="0"/>
              <a:t>(</a:t>
            </a:r>
            <a:r>
              <a:rPr lang="en-US" altLang="en-US" sz="2400" i="1" dirty="0"/>
              <a:t>g</a:t>
            </a:r>
            <a:r>
              <a:rPr lang="en-US" altLang="en-US" sz="2400" dirty="0"/>
              <a:t>) </a:t>
            </a:r>
          </a:p>
          <a:p>
            <a:pPr eaLnBrk="1" hangingPunct="1">
              <a:buFontTx/>
              <a:buNone/>
            </a:pPr>
            <a:r>
              <a:rPr lang="en-US" altLang="en-US" sz="2400" dirty="0"/>
              <a:t>4H</a:t>
            </a:r>
            <a:r>
              <a:rPr lang="en-US" altLang="en-US" sz="2400" baseline="-25000" dirty="0"/>
              <a:t>2</a:t>
            </a:r>
            <a:r>
              <a:rPr lang="en-US" altLang="en-US" sz="2400" dirty="0"/>
              <a:t>(</a:t>
            </a:r>
            <a:r>
              <a:rPr lang="en-US" altLang="en-US" sz="2400" i="1" dirty="0"/>
              <a:t>g</a:t>
            </a:r>
            <a:r>
              <a:rPr lang="en-US" altLang="en-US" sz="2400" dirty="0"/>
              <a:t>) + 2O</a:t>
            </a:r>
            <a:r>
              <a:rPr lang="en-US" altLang="en-US" sz="2400" baseline="-25000" dirty="0"/>
              <a:t>2</a:t>
            </a:r>
            <a:r>
              <a:rPr lang="en-US" altLang="en-US" sz="2400" dirty="0"/>
              <a:t>(</a:t>
            </a:r>
            <a:r>
              <a:rPr lang="en-US" altLang="en-US" sz="2400" i="1" dirty="0"/>
              <a:t>g</a:t>
            </a:r>
            <a:r>
              <a:rPr lang="en-US" altLang="en-US" sz="2400" dirty="0"/>
              <a:t>) </a:t>
            </a:r>
            <a:r>
              <a:rPr lang="en-US" altLang="en-US" sz="2400" dirty="0">
                <a:sym typeface="Symbol" panose="05050102010706020507" pitchFamily="18" charset="2"/>
              </a:rPr>
              <a:t></a:t>
            </a:r>
            <a:r>
              <a:rPr lang="en-US" altLang="en-US" sz="2400" dirty="0"/>
              <a:t> 4H</a:t>
            </a:r>
            <a:r>
              <a:rPr lang="en-US" altLang="en-US" sz="2400" baseline="-25000" dirty="0"/>
              <a:t>2</a:t>
            </a:r>
            <a:r>
              <a:rPr lang="en-US" altLang="en-US" sz="2400" dirty="0"/>
              <a:t>O(</a:t>
            </a:r>
            <a:r>
              <a:rPr lang="en-US" altLang="en-US" sz="2400" i="1" dirty="0"/>
              <a:t>l</a:t>
            </a:r>
            <a:r>
              <a:rPr lang="en-US" altLang="en-US" sz="2400" dirty="0"/>
              <a:t>)</a:t>
            </a:r>
          </a:p>
          <a:p>
            <a:pPr>
              <a:spcBef>
                <a:spcPct val="0"/>
              </a:spcBef>
              <a:buFontTx/>
              <a:buNone/>
            </a:pPr>
            <a:endParaRPr lang="en-US" altLang="en-US" sz="2400" dirty="0"/>
          </a:p>
        </p:txBody>
      </p:sp>
      <p:sp>
        <p:nvSpPr>
          <p:cNvPr id="278534" name="Rectangle 16">
            <a:extLst>
              <a:ext uri="{FF2B5EF4-FFF2-40B4-BE49-F238E27FC236}">
                <a16:creationId xmlns:a16="http://schemas.microsoft.com/office/drawing/2014/main" id="{68CDFC04-0BEC-4B69-8E14-291062DAD296}"/>
              </a:ext>
            </a:extLst>
          </p:cNvPr>
          <p:cNvSpPr>
            <a:spLocks noChangeArrowheads="1"/>
          </p:cNvSpPr>
          <p:nvPr/>
        </p:nvSpPr>
        <p:spPr bwMode="auto">
          <a:xfrm>
            <a:off x="2209800" y="1219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C</a:t>
            </a:r>
            <a:r>
              <a:rPr lang="en-US" altLang="en-US" baseline="-25000"/>
              <a:t>3</a:t>
            </a:r>
            <a:r>
              <a:rPr lang="en-US" altLang="en-US"/>
              <a:t>H</a:t>
            </a:r>
            <a:r>
              <a:rPr lang="en-US" altLang="en-US" baseline="-25000"/>
              <a:t>8</a:t>
            </a:r>
            <a:r>
              <a:rPr lang="en-US" altLang="en-US"/>
              <a:t>(</a:t>
            </a:r>
            <a:r>
              <a:rPr lang="en-US" altLang="en-US" i="1"/>
              <a:t>g</a:t>
            </a:r>
            <a:r>
              <a:rPr lang="en-US" altLang="en-US"/>
              <a:t>) + 5O</a:t>
            </a:r>
            <a:r>
              <a:rPr lang="en-US" altLang="en-US" baseline="-25000"/>
              <a:t>2</a:t>
            </a:r>
            <a:r>
              <a:rPr lang="en-US" altLang="en-US"/>
              <a:t>(</a:t>
            </a:r>
            <a:r>
              <a:rPr lang="en-US" altLang="en-US" i="1"/>
              <a:t>g</a:t>
            </a:r>
            <a:r>
              <a:rPr lang="en-US" altLang="en-US"/>
              <a:t>)</a:t>
            </a:r>
            <a:r>
              <a:rPr lang="en-US" altLang="en-US" baseline="-25000"/>
              <a:t> </a:t>
            </a:r>
            <a:r>
              <a:rPr lang="en-US" altLang="en-US"/>
              <a:t> </a:t>
            </a:r>
            <a:r>
              <a:rPr lang="en-US" altLang="en-US">
                <a:sym typeface="Symbol" panose="05050102010706020507" pitchFamily="18" charset="2"/>
              </a:rPr>
              <a:t> </a:t>
            </a:r>
            <a:r>
              <a:rPr lang="en-US" altLang="en-US"/>
              <a:t>3CO</a:t>
            </a:r>
            <a:r>
              <a:rPr lang="en-US" altLang="en-US" baseline="-25000"/>
              <a:t>2</a:t>
            </a:r>
            <a:r>
              <a:rPr lang="en-US" altLang="en-US"/>
              <a:t>(</a:t>
            </a:r>
            <a:r>
              <a:rPr lang="en-US" altLang="en-US" i="1"/>
              <a:t>g</a:t>
            </a:r>
            <a:r>
              <a:rPr lang="en-US" altLang="en-US"/>
              <a:t>) + 4H</a:t>
            </a:r>
            <a:r>
              <a:rPr lang="en-US" altLang="en-US" baseline="-25000"/>
              <a:t>2</a:t>
            </a:r>
            <a:r>
              <a:rPr lang="en-US" altLang="en-US"/>
              <a:t>O(</a:t>
            </a:r>
            <a:r>
              <a:rPr lang="en-US" altLang="en-US" i="1"/>
              <a:t>l</a:t>
            </a:r>
            <a:r>
              <a:rPr lang="en-US" altLang="en-US"/>
              <a:t>)</a:t>
            </a:r>
          </a:p>
        </p:txBody>
      </p:sp>
      <p:pic>
        <p:nvPicPr>
          <p:cNvPr id="278535" name="Picture 20" descr="05_23_Figure_L">
            <a:extLst>
              <a:ext uri="{FF2B5EF4-FFF2-40B4-BE49-F238E27FC236}">
                <a16:creationId xmlns:a16="http://schemas.microsoft.com/office/drawing/2014/main" id="{31396B99-B127-4271-B54B-037402A8C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2133600"/>
            <a:ext cx="53719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6">
            <a:extLst>
              <a:ext uri="{FF2B5EF4-FFF2-40B4-BE49-F238E27FC236}">
                <a16:creationId xmlns:a16="http://schemas.microsoft.com/office/drawing/2014/main" id="{0B759A2B-3AF3-4BA3-B1C4-8A5C6232970E}"/>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80579" name="Rectangle 6">
            <a:extLst>
              <a:ext uri="{FF2B5EF4-FFF2-40B4-BE49-F238E27FC236}">
                <a16:creationId xmlns:a16="http://schemas.microsoft.com/office/drawing/2014/main" id="{3EA757D8-7B17-4D29-B6A6-3BC836D5E764}"/>
              </a:ext>
            </a:extLst>
          </p:cNvPr>
          <p:cNvSpPr>
            <a:spLocks noChangeArrowheads="1"/>
          </p:cNvSpPr>
          <p:nvPr/>
        </p:nvSpPr>
        <p:spPr bwMode="auto">
          <a:xfrm>
            <a:off x="1148320" y="2622695"/>
            <a:ext cx="4612160" cy="159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a:t>C</a:t>
            </a:r>
            <a:r>
              <a:rPr lang="en-US" altLang="en-US" sz="2400" baseline="-25000"/>
              <a:t>3</a:t>
            </a:r>
            <a:r>
              <a:rPr lang="en-US" altLang="en-US" sz="2400"/>
              <a:t>H</a:t>
            </a:r>
            <a:r>
              <a:rPr lang="en-US" altLang="en-US" sz="2400" baseline="-25000"/>
              <a:t>8</a:t>
            </a:r>
            <a:r>
              <a:rPr lang="en-US" altLang="en-US" sz="2400"/>
              <a:t>(</a:t>
            </a:r>
            <a:r>
              <a:rPr lang="en-US" altLang="en-US" sz="2400" i="1"/>
              <a:t>g</a:t>
            </a:r>
            <a:r>
              <a:rPr lang="en-US" altLang="en-US" sz="2400"/>
              <a:t>)</a:t>
            </a:r>
            <a:r>
              <a:rPr lang="en-US" altLang="en-US" sz="2400" baseline="-25000"/>
              <a:t> </a:t>
            </a:r>
            <a:r>
              <a:rPr lang="en-US" altLang="en-US" sz="2400">
                <a:sym typeface="Symbol" panose="05050102010706020507" pitchFamily="18" charset="2"/>
              </a:rPr>
              <a:t></a:t>
            </a:r>
            <a:r>
              <a:rPr lang="en-US" altLang="en-US" sz="2400"/>
              <a:t> 3C</a:t>
            </a:r>
            <a:r>
              <a:rPr lang="en-US" altLang="en-US" sz="2400" baseline="-25000"/>
              <a:t>(graphite)</a:t>
            </a:r>
            <a:r>
              <a:rPr lang="en-US" altLang="en-US" sz="2400"/>
              <a:t> + 4H</a:t>
            </a:r>
            <a:r>
              <a:rPr lang="en-US" altLang="en-US" sz="2400" baseline="-25000"/>
              <a:t>2</a:t>
            </a:r>
            <a:r>
              <a:rPr lang="en-US" altLang="en-US" sz="2400"/>
              <a:t>(</a:t>
            </a:r>
            <a:r>
              <a:rPr lang="en-US" altLang="en-US" sz="2400" i="1"/>
              <a:t>g</a:t>
            </a:r>
            <a:r>
              <a:rPr lang="en-US" altLang="en-US" sz="2400"/>
              <a:t>)</a:t>
            </a:r>
          </a:p>
          <a:p>
            <a:pPr eaLnBrk="1" hangingPunct="1">
              <a:buFontTx/>
              <a:buNone/>
            </a:pPr>
            <a:r>
              <a:rPr lang="en-US" altLang="en-US" sz="2400"/>
              <a:t>3C</a:t>
            </a:r>
            <a:r>
              <a:rPr lang="en-US" altLang="en-US" sz="2400" baseline="-25000"/>
              <a:t>(graphite)</a:t>
            </a:r>
            <a:r>
              <a:rPr lang="en-US" altLang="en-US" sz="2400"/>
              <a:t> + 3O</a:t>
            </a:r>
            <a:r>
              <a:rPr lang="en-US" altLang="en-US" sz="2400" baseline="-25000"/>
              <a:t>2</a:t>
            </a:r>
            <a:r>
              <a:rPr lang="en-US" altLang="en-US" sz="2400"/>
              <a:t>(</a:t>
            </a:r>
            <a:r>
              <a:rPr lang="en-US" altLang="en-US" sz="2400" i="1"/>
              <a:t>g</a:t>
            </a:r>
            <a:r>
              <a:rPr lang="en-US" altLang="en-US" sz="2400"/>
              <a:t>) </a:t>
            </a:r>
            <a:r>
              <a:rPr lang="en-US" altLang="en-US" sz="2400">
                <a:sym typeface="Symbol" panose="05050102010706020507" pitchFamily="18" charset="2"/>
              </a:rPr>
              <a:t></a:t>
            </a:r>
            <a:r>
              <a:rPr lang="en-US" altLang="en-US" sz="2400"/>
              <a:t>3CO</a:t>
            </a:r>
            <a:r>
              <a:rPr lang="en-US" altLang="en-US" sz="2400" baseline="-25000"/>
              <a:t>2</a:t>
            </a:r>
            <a:r>
              <a:rPr lang="en-US" altLang="en-US" sz="2400"/>
              <a:t>(</a:t>
            </a:r>
            <a:r>
              <a:rPr lang="en-US" altLang="en-US" sz="2400" i="1"/>
              <a:t>g</a:t>
            </a:r>
            <a:r>
              <a:rPr lang="en-US" altLang="en-US" sz="2400"/>
              <a:t>) </a:t>
            </a:r>
          </a:p>
          <a:p>
            <a:pPr eaLnBrk="1" hangingPunct="1">
              <a:buFontTx/>
              <a:buNone/>
            </a:pPr>
            <a:r>
              <a:rPr lang="en-US" altLang="en-US" sz="2400"/>
              <a:t>4H</a:t>
            </a:r>
            <a:r>
              <a:rPr lang="en-US" altLang="en-US" sz="2400" baseline="-25000"/>
              <a:t>2</a:t>
            </a:r>
            <a:r>
              <a:rPr lang="en-US" altLang="en-US" sz="2400"/>
              <a:t>(</a:t>
            </a:r>
            <a:r>
              <a:rPr lang="en-US" altLang="en-US" sz="2400" i="1"/>
              <a:t>g</a:t>
            </a:r>
            <a:r>
              <a:rPr lang="en-US" altLang="en-US" sz="2400"/>
              <a:t>) + 2O</a:t>
            </a:r>
            <a:r>
              <a:rPr lang="en-US" altLang="en-US" sz="2400" baseline="-25000"/>
              <a:t>2</a:t>
            </a:r>
            <a:r>
              <a:rPr lang="en-US" altLang="en-US" sz="2400"/>
              <a:t>(</a:t>
            </a:r>
            <a:r>
              <a:rPr lang="en-US" altLang="en-US" sz="2400" i="1"/>
              <a:t>g</a:t>
            </a:r>
            <a:r>
              <a:rPr lang="en-US" altLang="en-US" sz="2400"/>
              <a:t>) </a:t>
            </a:r>
            <a:r>
              <a:rPr lang="en-US" altLang="en-US" sz="2400">
                <a:sym typeface="Symbol" panose="05050102010706020507" pitchFamily="18" charset="2"/>
              </a:rPr>
              <a:t></a:t>
            </a:r>
            <a:r>
              <a:rPr lang="en-US" altLang="en-US" sz="2400"/>
              <a:t> 4H</a:t>
            </a:r>
            <a:r>
              <a:rPr lang="en-US" altLang="en-US" sz="2400" baseline="-25000"/>
              <a:t>2</a:t>
            </a:r>
            <a:r>
              <a:rPr lang="en-US" altLang="en-US" sz="2400"/>
              <a:t>O(</a:t>
            </a:r>
            <a:r>
              <a:rPr lang="en-US" altLang="en-US" sz="2400" i="1"/>
              <a:t>l</a:t>
            </a:r>
            <a:r>
              <a:rPr lang="en-US" altLang="en-US" sz="2400"/>
              <a:t>)</a:t>
            </a:r>
          </a:p>
          <a:p>
            <a:pPr>
              <a:spcBef>
                <a:spcPct val="0"/>
              </a:spcBef>
              <a:buFontTx/>
              <a:buNone/>
            </a:pPr>
            <a:endParaRPr lang="en-US" altLang="en-US" sz="2400" baseline="-25000"/>
          </a:p>
        </p:txBody>
      </p:sp>
      <p:sp>
        <p:nvSpPr>
          <p:cNvPr id="280580" name="Line 7">
            <a:extLst>
              <a:ext uri="{FF2B5EF4-FFF2-40B4-BE49-F238E27FC236}">
                <a16:creationId xmlns:a16="http://schemas.microsoft.com/office/drawing/2014/main" id="{621A16B6-14F8-45C1-86E7-52AA1E67345D}"/>
              </a:ext>
            </a:extLst>
          </p:cNvPr>
          <p:cNvSpPr>
            <a:spLocks noChangeShapeType="1"/>
          </p:cNvSpPr>
          <p:nvPr/>
        </p:nvSpPr>
        <p:spPr bwMode="auto">
          <a:xfrm>
            <a:off x="1047751" y="4216978"/>
            <a:ext cx="45704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81" name="Rectangle 9">
            <a:extLst>
              <a:ext uri="{FF2B5EF4-FFF2-40B4-BE49-F238E27FC236}">
                <a16:creationId xmlns:a16="http://schemas.microsoft.com/office/drawing/2014/main" id="{48F19B01-7FA4-4D89-A91C-63C6CEC3B246}"/>
              </a:ext>
            </a:extLst>
          </p:cNvPr>
          <p:cNvSpPr>
            <a:spLocks noChangeArrowheads="1"/>
          </p:cNvSpPr>
          <p:nvPr/>
        </p:nvSpPr>
        <p:spPr bwMode="auto">
          <a:xfrm>
            <a:off x="542925" y="4304293"/>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C</a:t>
            </a:r>
            <a:r>
              <a:rPr lang="en-US" altLang="en-US" sz="2400" baseline="-25000" dirty="0"/>
              <a:t>3</a:t>
            </a:r>
            <a:r>
              <a:rPr lang="en-US" altLang="en-US" sz="2400" dirty="0"/>
              <a:t>H</a:t>
            </a:r>
            <a:r>
              <a:rPr lang="en-US" altLang="en-US" sz="2400" baseline="-25000" dirty="0"/>
              <a:t>8</a:t>
            </a:r>
            <a:r>
              <a:rPr lang="en-US" altLang="en-US" sz="2400" dirty="0"/>
              <a:t>(</a:t>
            </a:r>
            <a:r>
              <a:rPr lang="en-US" altLang="en-US" sz="2400" i="1" dirty="0"/>
              <a:t>g</a:t>
            </a:r>
            <a:r>
              <a:rPr lang="en-US" altLang="en-US" sz="2400" dirty="0"/>
              <a:t>) + 5O</a:t>
            </a:r>
            <a:r>
              <a:rPr lang="en-US" altLang="en-US" sz="2400" baseline="-25000" dirty="0"/>
              <a:t>2</a:t>
            </a:r>
            <a:r>
              <a:rPr lang="en-US" altLang="en-US" sz="2400" dirty="0"/>
              <a:t>(</a:t>
            </a:r>
            <a:r>
              <a:rPr lang="en-US" altLang="en-US" sz="2400" i="1" dirty="0"/>
              <a:t>g</a:t>
            </a:r>
            <a:r>
              <a:rPr lang="en-US" altLang="en-US" sz="2400" dirty="0"/>
              <a:t>) </a:t>
            </a:r>
            <a:r>
              <a:rPr lang="en-US" altLang="en-US" sz="2400" dirty="0">
                <a:sym typeface="Symbol" panose="05050102010706020507" pitchFamily="18" charset="2"/>
              </a:rPr>
              <a:t></a:t>
            </a:r>
            <a:r>
              <a:rPr lang="en-US" altLang="en-US" sz="2400" dirty="0"/>
              <a:t> 3CO</a:t>
            </a:r>
            <a:r>
              <a:rPr lang="en-US" altLang="en-US" sz="2400" baseline="-25000" dirty="0"/>
              <a:t>2</a:t>
            </a:r>
            <a:r>
              <a:rPr lang="en-US" altLang="en-US" sz="2400" dirty="0"/>
              <a:t>(</a:t>
            </a:r>
            <a:r>
              <a:rPr lang="en-US" altLang="en-US" sz="2400" i="1" dirty="0"/>
              <a:t>g</a:t>
            </a:r>
            <a:r>
              <a:rPr lang="en-US" altLang="en-US" sz="2400" dirty="0"/>
              <a:t>)</a:t>
            </a:r>
            <a:r>
              <a:rPr lang="en-US" altLang="en-US" sz="2400" baseline="-25000" dirty="0"/>
              <a:t> </a:t>
            </a:r>
            <a:r>
              <a:rPr lang="en-US" altLang="en-US" sz="2400" dirty="0"/>
              <a:t>+ 4H</a:t>
            </a:r>
            <a:r>
              <a:rPr lang="en-US" altLang="en-US" sz="2400" baseline="-25000" dirty="0"/>
              <a:t>2</a:t>
            </a:r>
            <a:r>
              <a:rPr lang="en-US" altLang="en-US" sz="2400" dirty="0"/>
              <a:t>O(</a:t>
            </a:r>
            <a:r>
              <a:rPr lang="en-US" altLang="en-US" sz="2400" i="1" dirty="0"/>
              <a:t>l</a:t>
            </a:r>
            <a:r>
              <a:rPr lang="en-US" altLang="en-US" sz="2400" dirty="0"/>
              <a:t>) </a:t>
            </a:r>
          </a:p>
        </p:txBody>
      </p:sp>
      <p:sp>
        <p:nvSpPr>
          <p:cNvPr id="280582" name="Rectangle 12">
            <a:extLst>
              <a:ext uri="{FF2B5EF4-FFF2-40B4-BE49-F238E27FC236}">
                <a16:creationId xmlns:a16="http://schemas.microsoft.com/office/drawing/2014/main" id="{ED53468F-06CB-4025-9BC3-660569DC9BCF}"/>
              </a:ext>
            </a:extLst>
          </p:cNvPr>
          <p:cNvSpPr>
            <a:spLocks noGrp="1" noChangeArrowheads="1"/>
          </p:cNvSpPr>
          <p:nvPr>
            <p:ph type="title"/>
          </p:nvPr>
        </p:nvSpPr>
        <p:spPr/>
        <p:txBody>
          <a:bodyPr/>
          <a:lstStyle/>
          <a:p>
            <a:pPr eaLnBrk="1" hangingPunct="1"/>
            <a:r>
              <a:rPr lang="en-US" altLang="en-US" b="1" dirty="0"/>
              <a:t>                            Calculation of </a:t>
            </a:r>
            <a:r>
              <a:rPr lang="en-US" altLang="en-US" b="1" dirty="0">
                <a:sym typeface="Symbol" panose="05050102010706020507" pitchFamily="18" charset="2"/>
              </a:rPr>
              <a:t></a:t>
            </a:r>
            <a:r>
              <a:rPr lang="en-US" altLang="en-US" b="1" i="1" dirty="0" err="1"/>
              <a:t>H</a:t>
            </a:r>
            <a:r>
              <a:rPr lang="en-US" altLang="en-US" b="1" i="1" baseline="-25000" dirty="0" err="1"/>
              <a:t>r</a:t>
            </a:r>
            <a:endParaRPr lang="en-US" altLang="en-US" b="1" dirty="0"/>
          </a:p>
        </p:txBody>
      </p:sp>
      <p:sp>
        <p:nvSpPr>
          <p:cNvPr id="280583" name="Rectangle 13">
            <a:extLst>
              <a:ext uri="{FF2B5EF4-FFF2-40B4-BE49-F238E27FC236}">
                <a16:creationId xmlns:a16="http://schemas.microsoft.com/office/drawing/2014/main" id="{0F10D9BE-1092-4610-B975-C31E1CDE99D6}"/>
              </a:ext>
            </a:extLst>
          </p:cNvPr>
          <p:cNvSpPr>
            <a:spLocks noGrp="1" noChangeArrowheads="1"/>
          </p:cNvSpPr>
          <p:nvPr>
            <p:ph type="body" sz="half" idx="1"/>
          </p:nvPr>
        </p:nvSpPr>
        <p:spPr/>
        <p:txBody>
          <a:bodyPr/>
          <a:lstStyle/>
          <a:p>
            <a:pPr eaLnBrk="1" hangingPunct="1"/>
            <a:r>
              <a:rPr lang="en-US" altLang="en-US" dirty="0"/>
              <a:t>The sum of these equations is</a:t>
            </a:r>
          </a:p>
          <a:p>
            <a:pPr eaLnBrk="1" hangingPunct="1"/>
            <a:endParaRPr lang="en-US" altLang="en-US" dirty="0"/>
          </a:p>
        </p:txBody>
      </p:sp>
      <p:sp>
        <p:nvSpPr>
          <p:cNvPr id="280584" name="Rectangle 17">
            <a:extLst>
              <a:ext uri="{FF2B5EF4-FFF2-40B4-BE49-F238E27FC236}">
                <a16:creationId xmlns:a16="http://schemas.microsoft.com/office/drawing/2014/main" id="{06490BFF-E9D9-41AE-8ACB-1DB8BEC1ECD2}"/>
              </a:ext>
            </a:extLst>
          </p:cNvPr>
          <p:cNvSpPr>
            <a:spLocks noChangeArrowheads="1"/>
          </p:cNvSpPr>
          <p:nvPr/>
        </p:nvSpPr>
        <p:spPr bwMode="auto">
          <a:xfrm>
            <a:off x="2209800" y="1219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C</a:t>
            </a:r>
            <a:r>
              <a:rPr lang="en-US" altLang="en-US" baseline="-25000"/>
              <a:t>3</a:t>
            </a:r>
            <a:r>
              <a:rPr lang="en-US" altLang="en-US"/>
              <a:t>H</a:t>
            </a:r>
            <a:r>
              <a:rPr lang="en-US" altLang="en-US" baseline="-25000"/>
              <a:t>8</a:t>
            </a:r>
            <a:r>
              <a:rPr lang="en-US" altLang="en-US"/>
              <a:t>(</a:t>
            </a:r>
            <a:r>
              <a:rPr lang="en-US" altLang="en-US" i="1"/>
              <a:t>g</a:t>
            </a:r>
            <a:r>
              <a:rPr lang="en-US" altLang="en-US"/>
              <a:t>) + 5O</a:t>
            </a:r>
            <a:r>
              <a:rPr lang="en-US" altLang="en-US" baseline="-25000"/>
              <a:t>2</a:t>
            </a:r>
            <a:r>
              <a:rPr lang="en-US" altLang="en-US"/>
              <a:t>(</a:t>
            </a:r>
            <a:r>
              <a:rPr lang="en-US" altLang="en-US" i="1"/>
              <a:t>g</a:t>
            </a:r>
            <a:r>
              <a:rPr lang="en-US" altLang="en-US"/>
              <a:t>)</a:t>
            </a:r>
            <a:r>
              <a:rPr lang="en-US" altLang="en-US" baseline="-25000"/>
              <a:t> </a:t>
            </a:r>
            <a:r>
              <a:rPr lang="en-US" altLang="en-US"/>
              <a:t> </a:t>
            </a:r>
            <a:r>
              <a:rPr lang="en-US" altLang="en-US">
                <a:sym typeface="Symbol" panose="05050102010706020507" pitchFamily="18" charset="2"/>
              </a:rPr>
              <a:t> </a:t>
            </a:r>
            <a:r>
              <a:rPr lang="en-US" altLang="en-US"/>
              <a:t>3CO</a:t>
            </a:r>
            <a:r>
              <a:rPr lang="en-US" altLang="en-US" baseline="-25000"/>
              <a:t>2</a:t>
            </a:r>
            <a:r>
              <a:rPr lang="en-US" altLang="en-US"/>
              <a:t>(</a:t>
            </a:r>
            <a:r>
              <a:rPr lang="en-US" altLang="en-US" i="1"/>
              <a:t>g</a:t>
            </a:r>
            <a:r>
              <a:rPr lang="en-US" altLang="en-US"/>
              <a:t>) + 4H</a:t>
            </a:r>
            <a:r>
              <a:rPr lang="en-US" altLang="en-US" baseline="-25000"/>
              <a:t>2</a:t>
            </a:r>
            <a:r>
              <a:rPr lang="en-US" altLang="en-US"/>
              <a:t>O(</a:t>
            </a:r>
            <a:r>
              <a:rPr lang="en-US" altLang="en-US" i="1"/>
              <a:t>l</a:t>
            </a:r>
            <a:r>
              <a:rPr lang="en-US" altLang="en-US"/>
              <a:t>)</a:t>
            </a:r>
          </a:p>
        </p:txBody>
      </p:sp>
      <p:pic>
        <p:nvPicPr>
          <p:cNvPr id="280585" name="Picture 20" descr="05_23_Figure_L">
            <a:extLst>
              <a:ext uri="{FF2B5EF4-FFF2-40B4-BE49-F238E27FC236}">
                <a16:creationId xmlns:a16="http://schemas.microsoft.com/office/drawing/2014/main" id="{7D20375F-70E5-4974-A901-6C01264F2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1868489"/>
            <a:ext cx="5452987" cy="406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6">
            <a:extLst>
              <a:ext uri="{FF2B5EF4-FFF2-40B4-BE49-F238E27FC236}">
                <a16:creationId xmlns:a16="http://schemas.microsoft.com/office/drawing/2014/main" id="{367D2F1C-F833-4DA4-A3F4-C6C80DD8C2C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20000"/>
              <a:buChar char="•"/>
              <a:defRPr sz="32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3C5808C0-03AE-4B8F-B8C3-BE5439EB8220}" type="slidenum">
              <a:rPr lang="en-US" altLang="en-US" sz="1400">
                <a:solidFill>
                  <a:srgbClr val="808080"/>
                </a:solidFill>
              </a:rPr>
              <a:pPr>
                <a:spcBef>
                  <a:spcPct val="0"/>
                </a:spcBef>
                <a:buSzTx/>
                <a:buFontTx/>
                <a:buNone/>
              </a:pPr>
              <a:t>3</a:t>
            </a:fld>
            <a:endParaRPr lang="en-US" altLang="en-US" sz="1400">
              <a:solidFill>
                <a:srgbClr val="808080"/>
              </a:solidFill>
            </a:endParaRPr>
          </a:p>
        </p:txBody>
      </p:sp>
      <p:sp>
        <p:nvSpPr>
          <p:cNvPr id="228355" name="Rectangle 2">
            <a:extLst>
              <a:ext uri="{FF2B5EF4-FFF2-40B4-BE49-F238E27FC236}">
                <a16:creationId xmlns:a16="http://schemas.microsoft.com/office/drawing/2014/main" id="{F6EE794C-DC66-4CBD-9247-4105276B6982}"/>
              </a:ext>
            </a:extLst>
          </p:cNvPr>
          <p:cNvSpPr>
            <a:spLocks noGrp="1" noChangeArrowheads="1"/>
          </p:cNvSpPr>
          <p:nvPr>
            <p:ph type="title"/>
          </p:nvPr>
        </p:nvSpPr>
        <p:spPr>
          <a:xfrm>
            <a:off x="2105025" y="409575"/>
            <a:ext cx="8458200" cy="838200"/>
          </a:xfrm>
        </p:spPr>
        <p:txBody>
          <a:bodyPr>
            <a:normAutofit fontScale="90000"/>
          </a:bodyPr>
          <a:lstStyle/>
          <a:p>
            <a:pPr algn="ctr" eaLnBrk="1" hangingPunct="1"/>
            <a:r>
              <a:rPr lang="en-US" altLang="en-US" sz="4000" b="1" dirty="0"/>
              <a:t>Quantity of Heat Energy Absorbed</a:t>
            </a:r>
            <a:br>
              <a:rPr lang="en-US" altLang="en-US" sz="4000" b="1" dirty="0"/>
            </a:br>
            <a:r>
              <a:rPr lang="en-US" altLang="en-US" sz="4000" b="1" dirty="0"/>
              <a:t>Heat Capacity</a:t>
            </a:r>
          </a:p>
        </p:txBody>
      </p:sp>
      <p:sp>
        <p:nvSpPr>
          <p:cNvPr id="228356" name="Rectangle 3">
            <a:extLst>
              <a:ext uri="{FF2B5EF4-FFF2-40B4-BE49-F238E27FC236}">
                <a16:creationId xmlns:a16="http://schemas.microsoft.com/office/drawing/2014/main" id="{6A1D95CB-0582-4BEC-8326-65EC293DFC9D}"/>
              </a:ext>
            </a:extLst>
          </p:cNvPr>
          <p:cNvSpPr>
            <a:spLocks noGrp="1" noChangeArrowheads="1"/>
          </p:cNvSpPr>
          <p:nvPr>
            <p:ph type="body" idx="1"/>
          </p:nvPr>
        </p:nvSpPr>
        <p:spPr>
          <a:xfrm>
            <a:off x="1524000" y="1447800"/>
            <a:ext cx="9309100" cy="4876800"/>
          </a:xfrm>
        </p:spPr>
        <p:txBody>
          <a:bodyPr>
            <a:normAutofit lnSpcReduction="10000"/>
          </a:bodyPr>
          <a:lstStyle/>
          <a:p>
            <a:pPr eaLnBrk="1" hangingPunct="1">
              <a:lnSpc>
                <a:spcPct val="90000"/>
              </a:lnSpc>
            </a:pPr>
            <a:r>
              <a:rPr lang="en-US" altLang="en-US" sz="2600"/>
              <a:t>When a system absorbs heat, its temperature increases.</a:t>
            </a:r>
          </a:p>
          <a:p>
            <a:pPr eaLnBrk="1" hangingPunct="1">
              <a:lnSpc>
                <a:spcPct val="90000"/>
              </a:lnSpc>
            </a:pPr>
            <a:r>
              <a:rPr lang="en-US" altLang="en-US" sz="2600"/>
              <a:t>The increase in temperature is directly proportional to the amount of heat absorbed.</a:t>
            </a:r>
          </a:p>
          <a:p>
            <a:pPr eaLnBrk="1" hangingPunct="1">
              <a:lnSpc>
                <a:spcPct val="90000"/>
              </a:lnSpc>
            </a:pPr>
            <a:r>
              <a:rPr lang="en-US" altLang="en-US" sz="2600"/>
              <a:t>The proportionality constant is called the </a:t>
            </a:r>
            <a:r>
              <a:rPr lang="en-US" altLang="en-US" sz="2600" b="1">
                <a:solidFill>
                  <a:schemeClr val="hlink"/>
                </a:solidFill>
              </a:rPr>
              <a:t>heat capacity</a:t>
            </a:r>
            <a:r>
              <a:rPr lang="en-US" altLang="en-US" sz="2600"/>
              <a:t>,</a:t>
            </a:r>
            <a:r>
              <a:rPr lang="en-US" altLang="en-US" sz="2600" b="1">
                <a:solidFill>
                  <a:schemeClr val="hlink"/>
                </a:solidFill>
              </a:rPr>
              <a:t> C</a:t>
            </a:r>
            <a:r>
              <a:rPr lang="en-US" altLang="en-US" sz="2600"/>
              <a:t>.</a:t>
            </a:r>
          </a:p>
          <a:p>
            <a:pPr lvl="1" eaLnBrk="1" hangingPunct="1">
              <a:lnSpc>
                <a:spcPct val="90000"/>
              </a:lnSpc>
            </a:pPr>
            <a:r>
              <a:rPr lang="en-US" altLang="en-US" sz="2200"/>
              <a:t>Units of C are J/°C or J/K.</a:t>
            </a:r>
          </a:p>
          <a:p>
            <a:pPr algn="ctr" eaLnBrk="1" hangingPunct="1">
              <a:lnSpc>
                <a:spcPct val="90000"/>
              </a:lnSpc>
              <a:buFontTx/>
              <a:buNone/>
            </a:pPr>
            <a:r>
              <a:rPr lang="en-US" altLang="en-US" sz="2600" b="1" i="1">
                <a:solidFill>
                  <a:schemeClr val="accent2"/>
                </a:solidFill>
              </a:rPr>
              <a:t>q</a:t>
            </a:r>
            <a:r>
              <a:rPr lang="en-US" altLang="en-US" sz="2600" b="1">
                <a:solidFill>
                  <a:schemeClr val="accent2"/>
                </a:solidFill>
              </a:rPr>
              <a:t> = C × </a:t>
            </a:r>
            <a:r>
              <a:rPr lang="en-US" altLang="en-US" sz="2600" b="1">
                <a:solidFill>
                  <a:schemeClr val="accent2"/>
                </a:solidFill>
                <a:latin typeface="Symbol" panose="05050102010706020507" pitchFamily="18" charset="2"/>
              </a:rPr>
              <a:t>D</a:t>
            </a:r>
            <a:r>
              <a:rPr lang="en-US" altLang="en-US" sz="2600" b="1" i="1">
                <a:solidFill>
                  <a:schemeClr val="accent2"/>
                </a:solidFill>
              </a:rPr>
              <a:t>T</a:t>
            </a:r>
          </a:p>
          <a:p>
            <a:pPr eaLnBrk="1" hangingPunct="1">
              <a:lnSpc>
                <a:spcPct val="90000"/>
              </a:lnSpc>
            </a:pPr>
            <a:r>
              <a:rPr lang="en-US" altLang="en-US" sz="2600"/>
              <a:t>The heat capacity of an object depends on its mass.</a:t>
            </a:r>
          </a:p>
          <a:p>
            <a:pPr lvl="1" eaLnBrk="1" hangingPunct="1">
              <a:lnSpc>
                <a:spcPct val="90000"/>
              </a:lnSpc>
            </a:pPr>
            <a:r>
              <a:rPr lang="en-US" altLang="en-US" sz="2200"/>
              <a:t>200 g of water requires twice as much heat to raise its temperature by 1 °C as does 100 g of water.</a:t>
            </a:r>
          </a:p>
          <a:p>
            <a:pPr eaLnBrk="1" hangingPunct="1">
              <a:lnSpc>
                <a:spcPct val="90000"/>
              </a:lnSpc>
            </a:pPr>
            <a:r>
              <a:rPr lang="en-US" altLang="en-US" sz="2600"/>
              <a:t>The heat capacity of an object depends on the type of material.</a:t>
            </a:r>
          </a:p>
          <a:p>
            <a:pPr lvl="1" eaLnBrk="1" hangingPunct="1">
              <a:lnSpc>
                <a:spcPct val="90000"/>
              </a:lnSpc>
            </a:pPr>
            <a:r>
              <a:rPr lang="en-US" altLang="en-US" sz="2200"/>
              <a:t>1000 J of heat energy will raise the temperature of 100 g of sand 12 °C, but only raise the temperature of 100 g of water by 2.4 °C.</a:t>
            </a:r>
          </a:p>
          <a:p>
            <a:pPr lvl="1" eaLnBrk="1" hangingPunct="1">
              <a:lnSpc>
                <a:spcPct val="90000"/>
              </a:lnSpc>
            </a:pPr>
            <a:endParaRPr lang="en-US" altLang="en-US"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oter Placeholder 5">
            <a:extLst>
              <a:ext uri="{FF2B5EF4-FFF2-40B4-BE49-F238E27FC236}">
                <a16:creationId xmlns:a16="http://schemas.microsoft.com/office/drawing/2014/main" id="{615417A1-9D5B-411D-8378-2A4247D1A6C0}"/>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82627" name="Rectangle 2">
            <a:extLst>
              <a:ext uri="{FF2B5EF4-FFF2-40B4-BE49-F238E27FC236}">
                <a16:creationId xmlns:a16="http://schemas.microsoft.com/office/drawing/2014/main" id="{6213B8CD-1128-46DD-A85C-8962D9EFAE9D}"/>
              </a:ext>
            </a:extLst>
          </p:cNvPr>
          <p:cNvSpPr>
            <a:spLocks noGrp="1" noChangeArrowheads="1"/>
          </p:cNvSpPr>
          <p:nvPr>
            <p:ph type="title"/>
          </p:nvPr>
        </p:nvSpPr>
        <p:spPr/>
        <p:txBody>
          <a:bodyPr/>
          <a:lstStyle/>
          <a:p>
            <a:pPr eaLnBrk="1" hangingPunct="1"/>
            <a:r>
              <a:rPr lang="en-US" altLang="en-US" dirty="0"/>
              <a:t>                   </a:t>
            </a:r>
            <a:r>
              <a:rPr lang="en-US" altLang="en-US" b="1" dirty="0"/>
              <a:t>Calculation of </a:t>
            </a:r>
            <a:r>
              <a:rPr lang="en-US" altLang="en-US" b="1" dirty="0">
                <a:latin typeface="Symbol" panose="05050102010706020507" pitchFamily="18" charset="2"/>
                <a:sym typeface="Symbol" panose="05050102010706020507" pitchFamily="18" charset="2"/>
              </a:rPr>
              <a:t></a:t>
            </a:r>
            <a:r>
              <a:rPr lang="en-US" altLang="en-US" b="1" i="1" dirty="0" err="1"/>
              <a:t>H</a:t>
            </a:r>
            <a:r>
              <a:rPr lang="en-US" altLang="en-US" b="1" i="1" baseline="-25000" dirty="0" err="1"/>
              <a:t>r</a:t>
            </a:r>
            <a:endParaRPr lang="en-US" altLang="en-US" b="1" dirty="0"/>
          </a:p>
        </p:txBody>
      </p:sp>
      <p:sp>
        <p:nvSpPr>
          <p:cNvPr id="114691" name="Rectangle 3">
            <a:extLst>
              <a:ext uri="{FF2B5EF4-FFF2-40B4-BE49-F238E27FC236}">
                <a16:creationId xmlns:a16="http://schemas.microsoft.com/office/drawing/2014/main" id="{5C5BBA87-894E-4778-9AD2-FD3F8F43E752}"/>
              </a:ext>
            </a:extLst>
          </p:cNvPr>
          <p:cNvSpPr>
            <a:spLocks noGrp="1" noChangeArrowheads="1"/>
          </p:cNvSpPr>
          <p:nvPr>
            <p:ph type="body" idx="1"/>
          </p:nvPr>
        </p:nvSpPr>
        <p:spPr/>
        <p:txBody>
          <a:bodyPr/>
          <a:lstStyle/>
          <a:p>
            <a:pPr eaLnBrk="1" hangingPunct="1">
              <a:lnSpc>
                <a:spcPct val="90000"/>
              </a:lnSpc>
              <a:buFontTx/>
              <a:buNone/>
            </a:pPr>
            <a:r>
              <a:rPr lang="en-US" altLang="en-US" dirty="0"/>
              <a:t>	</a:t>
            </a:r>
            <a:r>
              <a:rPr lang="en-US" altLang="en-US" sz="4000" dirty="0"/>
              <a:t>We can use Hess’s law in this way:</a:t>
            </a:r>
          </a:p>
          <a:p>
            <a:pPr eaLnBrk="1" hangingPunct="1">
              <a:lnSpc>
                <a:spcPct val="90000"/>
              </a:lnSpc>
            </a:pPr>
            <a:endParaRPr lang="en-US" altLang="en-US" sz="4000" dirty="0"/>
          </a:p>
          <a:p>
            <a:pPr eaLnBrk="1" hangingPunct="1">
              <a:lnSpc>
                <a:spcPct val="90000"/>
              </a:lnSpc>
              <a:buFontTx/>
              <a:buNone/>
            </a:pPr>
            <a:r>
              <a:rPr lang="en-US" altLang="en-US" sz="4000" dirty="0"/>
              <a:t>	</a:t>
            </a:r>
            <a:r>
              <a:rPr lang="en-US" altLang="en-US" sz="4000" dirty="0">
                <a:latin typeface="Symbol" panose="05050102010706020507" pitchFamily="18" charset="2"/>
                <a:sym typeface="Symbol" panose="05050102010706020507" pitchFamily="18" charset="2"/>
              </a:rPr>
              <a:t></a:t>
            </a:r>
            <a:r>
              <a:rPr lang="en-US" altLang="en-US" sz="4000" i="1" dirty="0" err="1"/>
              <a:t>H</a:t>
            </a:r>
            <a:r>
              <a:rPr lang="en-US" altLang="en-US" sz="4000" i="1" baseline="-25000" dirty="0" err="1"/>
              <a:t>r</a:t>
            </a:r>
            <a:r>
              <a:rPr lang="en-US" altLang="en-US" sz="4000" dirty="0"/>
              <a:t> = </a:t>
            </a:r>
            <a:r>
              <a:rPr lang="en-US" altLang="en-US" sz="4000" dirty="0">
                <a:latin typeface="Symbol" panose="05050102010706020507" pitchFamily="18" charset="2"/>
                <a:sym typeface="Symbol" panose="05050102010706020507" pitchFamily="18" charset="2"/>
              </a:rPr>
              <a:t></a:t>
            </a:r>
            <a:r>
              <a:rPr lang="en-US" altLang="en-US" sz="4000" i="1" dirty="0" err="1"/>
              <a:t>n</a:t>
            </a:r>
            <a:r>
              <a:rPr lang="en-US" altLang="en-US" sz="4000" dirty="0" err="1">
                <a:latin typeface="Symbol" panose="05050102010706020507" pitchFamily="18" charset="2"/>
                <a:sym typeface="Symbol" panose="05050102010706020507" pitchFamily="18" charset="2"/>
              </a:rPr>
              <a:t></a:t>
            </a:r>
            <a:r>
              <a:rPr lang="en-US" altLang="en-US" sz="4000" i="1" dirty="0" err="1"/>
              <a:t>H</a:t>
            </a:r>
            <a:r>
              <a:rPr lang="en-US" altLang="en-US" sz="4000" i="1" baseline="-25000" dirty="0" err="1"/>
              <a:t>f</a:t>
            </a:r>
            <a:r>
              <a:rPr lang="en-US" altLang="en-US" sz="4000" i="1" dirty="0"/>
              <a:t>˚</a:t>
            </a:r>
            <a:r>
              <a:rPr lang="en-US" altLang="en-US" sz="4000" i="1" baseline="-25000" dirty="0"/>
              <a:t>(</a:t>
            </a:r>
            <a:r>
              <a:rPr lang="en-US" altLang="en-US" sz="4000" baseline="-25000" dirty="0">
                <a:sym typeface="Symbol" panose="05050102010706020507" pitchFamily="18" charset="2"/>
              </a:rPr>
              <a:t>products)</a:t>
            </a:r>
            <a:r>
              <a:rPr lang="en-US" altLang="en-US" sz="4000" dirty="0">
                <a:sym typeface="Symbol" panose="05050102010706020507" pitchFamily="18" charset="2"/>
              </a:rPr>
              <a:t> – </a:t>
            </a:r>
            <a:r>
              <a:rPr lang="en-US" altLang="en-US" sz="4000" dirty="0">
                <a:latin typeface="Symbol" panose="05050102010706020507" pitchFamily="18" charset="2"/>
                <a:sym typeface="Symbol" panose="05050102010706020507" pitchFamily="18" charset="2"/>
              </a:rPr>
              <a:t></a:t>
            </a:r>
            <a:r>
              <a:rPr lang="en-US" altLang="en-US" sz="4000" i="1" dirty="0" err="1">
                <a:sym typeface="Symbol" panose="05050102010706020507" pitchFamily="18" charset="2"/>
              </a:rPr>
              <a:t>m</a:t>
            </a:r>
            <a:r>
              <a:rPr lang="en-US" altLang="en-US" sz="4000" dirty="0" err="1">
                <a:latin typeface="Symbol" panose="05050102010706020507" pitchFamily="18" charset="2"/>
                <a:sym typeface="Symbol" panose="05050102010706020507" pitchFamily="18" charset="2"/>
              </a:rPr>
              <a:t></a:t>
            </a:r>
            <a:r>
              <a:rPr lang="en-US" altLang="en-US" sz="4000" i="1" dirty="0" err="1">
                <a:sym typeface="Symbol" panose="05050102010706020507" pitchFamily="18" charset="2"/>
              </a:rPr>
              <a:t>H</a:t>
            </a:r>
            <a:r>
              <a:rPr lang="en-US" altLang="en-US" sz="4000" i="1" baseline="-25000" dirty="0" err="1">
                <a:sym typeface="Symbol" panose="05050102010706020507" pitchFamily="18" charset="2"/>
              </a:rPr>
              <a:t>f</a:t>
            </a:r>
            <a:r>
              <a:rPr lang="en-US" altLang="en-US" sz="4000" i="1" dirty="0">
                <a:sym typeface="Symbol" panose="05050102010706020507" pitchFamily="18" charset="2"/>
              </a:rPr>
              <a:t>˚</a:t>
            </a:r>
            <a:r>
              <a:rPr lang="en-US" altLang="en-US" sz="4000" i="1" baseline="-25000" dirty="0">
                <a:sym typeface="Symbol" panose="05050102010706020507" pitchFamily="18" charset="2"/>
              </a:rPr>
              <a:t>(</a:t>
            </a:r>
            <a:r>
              <a:rPr lang="en-US" altLang="en-US" sz="4000" baseline="-25000" dirty="0">
                <a:sym typeface="Symbol" panose="05050102010706020507" pitchFamily="18" charset="2"/>
              </a:rPr>
              <a:t>reactants)</a:t>
            </a:r>
            <a:r>
              <a:rPr lang="en-US" altLang="en-US" sz="4000" dirty="0">
                <a:sym typeface="Symbol" panose="05050102010706020507" pitchFamily="18" charset="2"/>
              </a:rPr>
              <a:t> </a:t>
            </a:r>
          </a:p>
          <a:p>
            <a:pPr eaLnBrk="1" hangingPunct="1">
              <a:lnSpc>
                <a:spcPct val="90000"/>
              </a:lnSpc>
              <a:buFontTx/>
              <a:buNone/>
            </a:pPr>
            <a:endParaRPr lang="en-US" altLang="en-US" sz="4000" dirty="0">
              <a:sym typeface="Symbol" panose="05050102010706020507" pitchFamily="18" charset="2"/>
            </a:endParaRPr>
          </a:p>
          <a:p>
            <a:pPr eaLnBrk="1" hangingPunct="1">
              <a:lnSpc>
                <a:spcPct val="90000"/>
              </a:lnSpc>
              <a:buFontTx/>
              <a:buNone/>
            </a:pPr>
            <a:r>
              <a:rPr lang="en-US" altLang="en-US" sz="4000" dirty="0">
                <a:sym typeface="Symbol" panose="05050102010706020507" pitchFamily="18" charset="2"/>
              </a:rPr>
              <a:t>	where </a:t>
            </a:r>
            <a:r>
              <a:rPr lang="en-US" altLang="en-US" sz="4000" i="1" dirty="0">
                <a:sym typeface="Symbol" panose="05050102010706020507" pitchFamily="18" charset="2"/>
              </a:rPr>
              <a:t>n</a:t>
            </a:r>
            <a:r>
              <a:rPr lang="en-US" altLang="en-US" sz="4000" dirty="0">
                <a:sym typeface="Symbol" panose="05050102010706020507" pitchFamily="18" charset="2"/>
              </a:rPr>
              <a:t> and </a:t>
            </a:r>
            <a:r>
              <a:rPr lang="en-US" altLang="en-US" sz="4000" i="1" dirty="0">
                <a:sym typeface="Symbol" panose="05050102010706020507" pitchFamily="18" charset="2"/>
              </a:rPr>
              <a:t>m</a:t>
            </a:r>
            <a:r>
              <a:rPr lang="en-US" altLang="en-US" sz="4000" dirty="0">
                <a:sym typeface="Symbol" panose="05050102010706020507" pitchFamily="18" charset="2"/>
              </a:rPr>
              <a:t> are the stoichiometric coefficients.</a:t>
            </a:r>
            <a:endParaRPr lang="en-US" altLang="en-US" sz="4000" dirty="0"/>
          </a:p>
          <a:p>
            <a:pPr eaLnBrk="1" hangingPunct="1">
              <a:lnSpc>
                <a:spcPct val="90000"/>
              </a:lnSpc>
              <a:buFontTx/>
              <a:buNone/>
            </a:pPr>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14691">
                                            <p:txEl>
                                              <p:pRg st="2" end="2"/>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6">
            <a:extLst>
              <a:ext uri="{FF2B5EF4-FFF2-40B4-BE49-F238E27FC236}">
                <a16:creationId xmlns:a16="http://schemas.microsoft.com/office/drawing/2014/main" id="{534EFB02-331E-402F-8E00-D3CD26D846BC}"/>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84675" name="Rectangle 12">
            <a:extLst>
              <a:ext uri="{FF2B5EF4-FFF2-40B4-BE49-F238E27FC236}">
                <a16:creationId xmlns:a16="http://schemas.microsoft.com/office/drawing/2014/main" id="{69742C13-DAB8-4057-9FCC-B40AAA66CC4E}"/>
              </a:ext>
            </a:extLst>
          </p:cNvPr>
          <p:cNvSpPr>
            <a:spLocks noGrp="1" noChangeArrowheads="1"/>
          </p:cNvSpPr>
          <p:nvPr>
            <p:ph type="body" sz="half" idx="1"/>
          </p:nvPr>
        </p:nvSpPr>
        <p:spPr>
          <a:xfrm>
            <a:off x="1524000" y="1981200"/>
            <a:ext cx="9144000" cy="1447800"/>
          </a:xfrm>
        </p:spPr>
        <p:txBody>
          <a:bodyPr/>
          <a:lstStyle/>
          <a:p>
            <a:pPr eaLnBrk="1" hangingPunct="1">
              <a:lnSpc>
                <a:spcPct val="90000"/>
              </a:lnSpc>
              <a:buFontTx/>
              <a:buNone/>
            </a:pPr>
            <a:r>
              <a:rPr lang="en-US" altLang="en-US" sz="2400">
                <a:latin typeface="Symbol" panose="05050102010706020507" pitchFamily="18" charset="2"/>
                <a:sym typeface="Symbol" panose="05050102010706020507" pitchFamily="18" charset="2"/>
              </a:rPr>
              <a:t></a:t>
            </a:r>
            <a:r>
              <a:rPr lang="en-US" altLang="en-US" sz="2400" i="1"/>
              <a:t>H</a:t>
            </a:r>
            <a:r>
              <a:rPr lang="en-US" altLang="en-US" sz="2400"/>
              <a:t>	= [3(</a:t>
            </a:r>
            <a:r>
              <a:rPr lang="en-US" altLang="en-US" sz="2400">
                <a:cs typeface="Arial" panose="020B0604020202020204" pitchFamily="34" charset="0"/>
              </a:rPr>
              <a:t>−</a:t>
            </a:r>
            <a:r>
              <a:rPr lang="en-US" altLang="en-US" sz="2400"/>
              <a:t>393.5 kJ) + 4(</a:t>
            </a:r>
            <a:r>
              <a:rPr lang="en-US" altLang="en-US" sz="2400">
                <a:cs typeface="Arial" panose="020B0604020202020204" pitchFamily="34" charset="0"/>
              </a:rPr>
              <a:t>−</a:t>
            </a:r>
            <a:r>
              <a:rPr lang="en-US" altLang="en-US" sz="2400"/>
              <a:t>285.8 kJ)] – [1(</a:t>
            </a:r>
            <a:r>
              <a:rPr lang="en-US" altLang="en-US" sz="2400">
                <a:cs typeface="Arial" panose="020B0604020202020204" pitchFamily="34" charset="0"/>
              </a:rPr>
              <a:t>−</a:t>
            </a:r>
            <a:r>
              <a:rPr lang="en-US" altLang="en-US" sz="2400"/>
              <a:t>103.85 kJ) + 5(0 kJ)]</a:t>
            </a:r>
          </a:p>
          <a:p>
            <a:pPr eaLnBrk="1" hangingPunct="1">
              <a:lnSpc>
                <a:spcPct val="90000"/>
              </a:lnSpc>
              <a:buFontTx/>
              <a:buNone/>
            </a:pPr>
            <a:r>
              <a:rPr lang="en-US" altLang="en-US" sz="2400"/>
              <a:t>		= [(</a:t>
            </a:r>
            <a:r>
              <a:rPr lang="en-US" altLang="en-US" sz="2400">
                <a:cs typeface="Arial" panose="020B0604020202020204" pitchFamily="34" charset="0"/>
              </a:rPr>
              <a:t>−</a:t>
            </a:r>
            <a:r>
              <a:rPr lang="en-US" altLang="en-US" sz="2400"/>
              <a:t>1180.5 kJ) + (</a:t>
            </a:r>
            <a:r>
              <a:rPr lang="en-US" altLang="en-US" sz="2400">
                <a:cs typeface="Arial" panose="020B0604020202020204" pitchFamily="34" charset="0"/>
              </a:rPr>
              <a:t>−</a:t>
            </a:r>
            <a:r>
              <a:rPr lang="en-US" altLang="en-US" sz="2400"/>
              <a:t>1143.2 kJ)] – [(</a:t>
            </a:r>
            <a:r>
              <a:rPr lang="en-US" altLang="en-US" sz="2400">
                <a:cs typeface="Arial" panose="020B0604020202020204" pitchFamily="34" charset="0"/>
              </a:rPr>
              <a:t>−</a:t>
            </a:r>
            <a:r>
              <a:rPr lang="en-US" altLang="en-US" sz="2400"/>
              <a:t>103.85 kJ) + (0 kJ)]</a:t>
            </a:r>
          </a:p>
          <a:p>
            <a:pPr eaLnBrk="1" hangingPunct="1">
              <a:lnSpc>
                <a:spcPct val="90000"/>
              </a:lnSpc>
              <a:buFontTx/>
              <a:buNone/>
            </a:pPr>
            <a:r>
              <a:rPr lang="en-US" altLang="en-US" sz="2400"/>
              <a:t>		= (</a:t>
            </a:r>
            <a:r>
              <a:rPr lang="en-US" altLang="en-US" sz="2400">
                <a:cs typeface="Arial" panose="020B0604020202020204" pitchFamily="34" charset="0"/>
              </a:rPr>
              <a:t>−</a:t>
            </a:r>
            <a:r>
              <a:rPr lang="en-US" altLang="en-US" sz="2400"/>
              <a:t>2323.7 kJ) – (</a:t>
            </a:r>
            <a:r>
              <a:rPr lang="en-US" altLang="en-US" sz="2400">
                <a:cs typeface="Arial" panose="020B0604020202020204" pitchFamily="34" charset="0"/>
              </a:rPr>
              <a:t>−</a:t>
            </a:r>
            <a:r>
              <a:rPr lang="en-US" altLang="en-US" sz="2400"/>
              <a:t>103.85 kJ)    =   </a:t>
            </a:r>
            <a:r>
              <a:rPr lang="en-US" altLang="en-US" sz="2400">
                <a:cs typeface="Arial" panose="020B0604020202020204" pitchFamily="34" charset="0"/>
              </a:rPr>
              <a:t>−</a:t>
            </a:r>
            <a:r>
              <a:rPr lang="en-US" altLang="en-US" sz="2400"/>
              <a:t>2219.9 kJ</a:t>
            </a:r>
          </a:p>
        </p:txBody>
      </p:sp>
      <p:sp>
        <p:nvSpPr>
          <p:cNvPr id="284676" name="Rectangle 11">
            <a:extLst>
              <a:ext uri="{FF2B5EF4-FFF2-40B4-BE49-F238E27FC236}">
                <a16:creationId xmlns:a16="http://schemas.microsoft.com/office/drawing/2014/main" id="{7CF0FFD3-1427-41EA-A395-EE95F5F30FE1}"/>
              </a:ext>
            </a:extLst>
          </p:cNvPr>
          <p:cNvSpPr>
            <a:spLocks noGrp="1" noChangeArrowheads="1"/>
          </p:cNvSpPr>
          <p:nvPr>
            <p:ph type="title"/>
          </p:nvPr>
        </p:nvSpPr>
        <p:spPr/>
        <p:txBody>
          <a:bodyPr/>
          <a:lstStyle/>
          <a:p>
            <a:pPr eaLnBrk="1" hangingPunct="1"/>
            <a:r>
              <a:rPr lang="en-US" altLang="en-US" b="1" dirty="0"/>
              <a:t>                              Calculation of </a:t>
            </a:r>
            <a:r>
              <a:rPr lang="en-US" altLang="en-US" b="1" dirty="0">
                <a:sym typeface="Symbol" panose="05050102010706020507" pitchFamily="18" charset="2"/>
              </a:rPr>
              <a:t></a:t>
            </a:r>
            <a:r>
              <a:rPr lang="en-US" altLang="en-US" b="1" i="1" dirty="0" err="1"/>
              <a:t>H</a:t>
            </a:r>
            <a:r>
              <a:rPr lang="en-US" altLang="en-US" b="1" i="1" baseline="-25000" dirty="0" err="1"/>
              <a:t>r</a:t>
            </a:r>
            <a:endParaRPr lang="en-US" altLang="en-US" b="1" dirty="0"/>
          </a:p>
        </p:txBody>
      </p:sp>
      <p:sp>
        <p:nvSpPr>
          <p:cNvPr id="284677" name="Rectangle 19">
            <a:extLst>
              <a:ext uri="{FF2B5EF4-FFF2-40B4-BE49-F238E27FC236}">
                <a16:creationId xmlns:a16="http://schemas.microsoft.com/office/drawing/2014/main" id="{EBF554AE-0B78-49B6-81B8-B1D97F11F614}"/>
              </a:ext>
            </a:extLst>
          </p:cNvPr>
          <p:cNvSpPr>
            <a:spLocks noChangeArrowheads="1"/>
          </p:cNvSpPr>
          <p:nvPr/>
        </p:nvSpPr>
        <p:spPr bwMode="auto">
          <a:xfrm>
            <a:off x="2209800" y="1219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C</a:t>
            </a:r>
            <a:r>
              <a:rPr lang="en-US" altLang="en-US" baseline="-25000"/>
              <a:t>3</a:t>
            </a:r>
            <a:r>
              <a:rPr lang="en-US" altLang="en-US"/>
              <a:t>H</a:t>
            </a:r>
            <a:r>
              <a:rPr lang="en-US" altLang="en-US" baseline="-25000"/>
              <a:t>8</a:t>
            </a:r>
            <a:r>
              <a:rPr lang="en-US" altLang="en-US"/>
              <a:t>(</a:t>
            </a:r>
            <a:r>
              <a:rPr lang="en-US" altLang="en-US" i="1"/>
              <a:t>g</a:t>
            </a:r>
            <a:r>
              <a:rPr lang="en-US" altLang="en-US"/>
              <a:t>) + 5O</a:t>
            </a:r>
            <a:r>
              <a:rPr lang="en-US" altLang="en-US" baseline="-25000"/>
              <a:t>2</a:t>
            </a:r>
            <a:r>
              <a:rPr lang="en-US" altLang="en-US"/>
              <a:t>(</a:t>
            </a:r>
            <a:r>
              <a:rPr lang="en-US" altLang="en-US" i="1"/>
              <a:t>g</a:t>
            </a:r>
            <a:r>
              <a:rPr lang="en-US" altLang="en-US"/>
              <a:t>)</a:t>
            </a:r>
            <a:r>
              <a:rPr lang="en-US" altLang="en-US" baseline="-25000"/>
              <a:t> </a:t>
            </a:r>
            <a:r>
              <a:rPr lang="en-US" altLang="en-US"/>
              <a:t> </a:t>
            </a:r>
            <a:r>
              <a:rPr lang="en-US" altLang="en-US">
                <a:sym typeface="Symbol" panose="05050102010706020507" pitchFamily="18" charset="2"/>
              </a:rPr>
              <a:t> </a:t>
            </a:r>
            <a:r>
              <a:rPr lang="en-US" altLang="en-US"/>
              <a:t>3CO</a:t>
            </a:r>
            <a:r>
              <a:rPr lang="en-US" altLang="en-US" baseline="-25000"/>
              <a:t>2</a:t>
            </a:r>
            <a:r>
              <a:rPr lang="en-US" altLang="en-US"/>
              <a:t>(</a:t>
            </a:r>
            <a:r>
              <a:rPr lang="en-US" altLang="en-US" i="1"/>
              <a:t>g</a:t>
            </a:r>
            <a:r>
              <a:rPr lang="en-US" altLang="en-US"/>
              <a:t>) + 4H</a:t>
            </a:r>
            <a:r>
              <a:rPr lang="en-US" altLang="en-US" baseline="-25000"/>
              <a:t>2</a:t>
            </a:r>
            <a:r>
              <a:rPr lang="en-US" altLang="en-US"/>
              <a:t>O(</a:t>
            </a:r>
            <a:r>
              <a:rPr lang="en-US" altLang="en-US" i="1"/>
              <a:t>l</a:t>
            </a:r>
            <a:r>
              <a:rPr lang="en-US" altLang="en-US"/>
              <a:t>)</a:t>
            </a:r>
          </a:p>
        </p:txBody>
      </p:sp>
      <p:pic>
        <p:nvPicPr>
          <p:cNvPr id="284678" name="Picture 23" descr="05_23_Figure_L">
            <a:extLst>
              <a:ext uri="{FF2B5EF4-FFF2-40B4-BE49-F238E27FC236}">
                <a16:creationId xmlns:a16="http://schemas.microsoft.com/office/drawing/2014/main" id="{C0A01259-E2FC-4728-90A7-B7CCC081A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3352800"/>
            <a:ext cx="4038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a:extLst>
              <a:ext uri="{FF2B5EF4-FFF2-40B4-BE49-F238E27FC236}">
                <a16:creationId xmlns:a16="http://schemas.microsoft.com/office/drawing/2014/main" id="{6C1E6913-34B6-4FBF-A4E0-BB85C1F79A6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86723" name="Slide Number Placeholder 4">
            <a:extLst>
              <a:ext uri="{FF2B5EF4-FFF2-40B4-BE49-F238E27FC236}">
                <a16:creationId xmlns:a16="http://schemas.microsoft.com/office/drawing/2014/main" id="{99082460-19CC-4055-B051-D44D209A698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FE295DE3-44F7-4005-9A34-B7696D936A08}" type="slidenum">
              <a:rPr lang="en-US" altLang="en-US" sz="1000">
                <a:solidFill>
                  <a:srgbClr val="000000"/>
                </a:solidFill>
              </a:rPr>
              <a:pPr eaLnBrk="1" hangingPunct="1">
                <a:spcBef>
                  <a:spcPct val="0"/>
                </a:spcBef>
                <a:buFontTx/>
                <a:buNone/>
              </a:pPr>
              <a:t>32</a:t>
            </a:fld>
            <a:endParaRPr lang="en-US" altLang="en-US" sz="1000">
              <a:solidFill>
                <a:srgbClr val="000000"/>
              </a:solidFill>
            </a:endParaRPr>
          </a:p>
        </p:txBody>
      </p:sp>
      <p:sp>
        <p:nvSpPr>
          <p:cNvPr id="286724" name="Rectangle 2">
            <a:extLst>
              <a:ext uri="{FF2B5EF4-FFF2-40B4-BE49-F238E27FC236}">
                <a16:creationId xmlns:a16="http://schemas.microsoft.com/office/drawing/2014/main" id="{DD0A0B5D-7564-4DD6-81C0-A7755835D2C4}"/>
              </a:ext>
            </a:extLst>
          </p:cNvPr>
          <p:cNvSpPr>
            <a:spLocks noGrp="1" noChangeArrowheads="1"/>
          </p:cNvSpPr>
          <p:nvPr>
            <p:ph type="body" idx="1"/>
          </p:nvPr>
        </p:nvSpPr>
        <p:spPr>
          <a:xfrm>
            <a:off x="838200" y="863600"/>
            <a:ext cx="10515600" cy="4351338"/>
          </a:xfrm>
        </p:spPr>
        <p:txBody>
          <a:bodyPr/>
          <a:lstStyle/>
          <a:p>
            <a:pPr marL="533400" indent="-533400">
              <a:buNone/>
            </a:pPr>
            <a:r>
              <a:rPr lang="en-US" altLang="en-US" dirty="0"/>
              <a:t>Foods fuels three needs of the body:</a:t>
            </a:r>
          </a:p>
          <a:p>
            <a:pPr marL="533400" indent="-533400">
              <a:buNone/>
            </a:pPr>
            <a:r>
              <a:rPr lang="en-US" altLang="en-US" dirty="0">
                <a:cs typeface="Arial" panose="020B0604020202020204" pitchFamily="34" charset="0"/>
              </a:rPr>
              <a:t>•	</a:t>
            </a:r>
            <a:r>
              <a:rPr lang="en-US" altLang="en-US" dirty="0"/>
              <a:t>They supply substances for the growth and repair of tissue.</a:t>
            </a:r>
          </a:p>
          <a:p>
            <a:pPr marL="533400" indent="-533400">
              <a:buNone/>
            </a:pPr>
            <a:r>
              <a:rPr lang="en-US" altLang="en-US" dirty="0">
                <a:cs typeface="Arial" panose="020B0604020202020204" pitchFamily="34" charset="0"/>
              </a:rPr>
              <a:t>•</a:t>
            </a:r>
            <a:r>
              <a:rPr lang="en-US" altLang="en-US" dirty="0"/>
              <a:t>	They supply substances for the synthesis of compounds used in the regulation processes.</a:t>
            </a:r>
          </a:p>
          <a:p>
            <a:pPr marL="533400" indent="-533400">
              <a:buNone/>
            </a:pPr>
            <a:r>
              <a:rPr lang="en-US" altLang="en-US" dirty="0">
                <a:cs typeface="Arial" panose="020B0604020202020204" pitchFamily="34" charset="0"/>
              </a:rPr>
              <a:t>•</a:t>
            </a:r>
            <a:r>
              <a:rPr lang="en-US" altLang="en-US" dirty="0"/>
              <a:t>	They supply energy.</a:t>
            </a:r>
          </a:p>
          <a:p>
            <a:pPr marL="533400" indent="-533400">
              <a:buNone/>
            </a:pPr>
            <a:endParaRPr lang="en-US" altLang="en-US" dirty="0"/>
          </a:p>
          <a:p>
            <a:pPr marL="533400" indent="-533400">
              <a:buNone/>
            </a:pPr>
            <a:r>
              <a:rPr lang="en-US" altLang="en-US" dirty="0"/>
              <a:t>Foods do this by a combustion process.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3">
            <a:extLst>
              <a:ext uri="{FF2B5EF4-FFF2-40B4-BE49-F238E27FC236}">
                <a16:creationId xmlns:a16="http://schemas.microsoft.com/office/drawing/2014/main" id="{C69B5FE0-7574-4EF5-85D2-8ACF64C8DC1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88771" name="Slide Number Placeholder 4">
            <a:extLst>
              <a:ext uri="{FF2B5EF4-FFF2-40B4-BE49-F238E27FC236}">
                <a16:creationId xmlns:a16="http://schemas.microsoft.com/office/drawing/2014/main" id="{9C62847D-0047-47E4-803C-EF37A0DF9A2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AB56A266-4BC1-4081-9F2D-DE2FA54B3C53}" type="slidenum">
              <a:rPr lang="en-US" altLang="en-US" sz="1000">
                <a:solidFill>
                  <a:srgbClr val="000000"/>
                </a:solidFill>
              </a:rPr>
              <a:pPr eaLnBrk="1" hangingPunct="1">
                <a:spcBef>
                  <a:spcPct val="0"/>
                </a:spcBef>
                <a:buFontTx/>
                <a:buNone/>
              </a:pPr>
              <a:t>33</a:t>
            </a:fld>
            <a:endParaRPr lang="en-US" altLang="en-US" sz="1000">
              <a:solidFill>
                <a:srgbClr val="000000"/>
              </a:solidFill>
            </a:endParaRPr>
          </a:p>
        </p:txBody>
      </p:sp>
      <p:sp>
        <p:nvSpPr>
          <p:cNvPr id="288772" name="Rectangle 2">
            <a:extLst>
              <a:ext uri="{FF2B5EF4-FFF2-40B4-BE49-F238E27FC236}">
                <a16:creationId xmlns:a16="http://schemas.microsoft.com/office/drawing/2014/main" id="{90A26347-14E5-44B3-A69C-7CBB0A4C2FB4}"/>
              </a:ext>
            </a:extLst>
          </p:cNvPr>
          <p:cNvSpPr>
            <a:spLocks noGrp="1" noChangeArrowheads="1"/>
          </p:cNvSpPr>
          <p:nvPr>
            <p:ph type="body" idx="1"/>
          </p:nvPr>
        </p:nvSpPr>
        <p:spPr>
          <a:xfrm>
            <a:off x="1009650" y="644525"/>
            <a:ext cx="10515600" cy="4351338"/>
          </a:xfrm>
        </p:spPr>
        <p:txBody>
          <a:bodyPr>
            <a:normAutofit lnSpcReduction="10000"/>
          </a:bodyPr>
          <a:lstStyle/>
          <a:p>
            <a:pPr marL="0" indent="0">
              <a:buNone/>
            </a:pPr>
            <a:r>
              <a:rPr lang="en-US" altLang="en-US" dirty="0"/>
              <a:t>For glucose, a carbohydrate:</a:t>
            </a:r>
          </a:p>
          <a:p>
            <a:pPr marL="0" indent="0" algn="ctr">
              <a:buNone/>
            </a:pPr>
            <a:r>
              <a:rPr lang="en-US" altLang="en-US" dirty="0"/>
              <a:t>C</a:t>
            </a:r>
            <a:r>
              <a:rPr lang="en-US" altLang="en-US" baseline="-25000" dirty="0"/>
              <a:t>6</a:t>
            </a:r>
            <a:r>
              <a:rPr lang="en-US" altLang="en-US" dirty="0"/>
              <a:t>H</a:t>
            </a:r>
            <a:r>
              <a:rPr lang="en-US" altLang="en-US" baseline="-25000" dirty="0"/>
              <a:t>12</a:t>
            </a:r>
            <a:r>
              <a:rPr lang="en-US" altLang="en-US" dirty="0"/>
              <a:t>O</a:t>
            </a:r>
            <a:r>
              <a:rPr lang="en-US" altLang="en-US" baseline="-25000" dirty="0"/>
              <a:t>6</a:t>
            </a:r>
            <a:r>
              <a:rPr lang="en-US" altLang="en-US" dirty="0"/>
              <a:t>(</a:t>
            </a:r>
            <a:r>
              <a:rPr lang="en-US" altLang="en-US" i="1" dirty="0"/>
              <a:t>s</a:t>
            </a:r>
            <a:r>
              <a:rPr lang="en-US" altLang="en-US" dirty="0"/>
              <a:t>) + 6O</a:t>
            </a:r>
            <a:r>
              <a:rPr lang="en-US" altLang="en-US" baseline="-25000" dirty="0"/>
              <a:t>2</a:t>
            </a:r>
            <a:r>
              <a:rPr lang="en-US" altLang="en-US" dirty="0"/>
              <a:t>(</a:t>
            </a:r>
            <a:r>
              <a:rPr lang="en-US" altLang="en-US" i="1" dirty="0"/>
              <a:t>g</a:t>
            </a:r>
            <a:r>
              <a:rPr lang="en-US" altLang="en-US" dirty="0"/>
              <a:t>) </a:t>
            </a:r>
            <a:r>
              <a:rPr lang="en-US" altLang="en-US" dirty="0">
                <a:sym typeface="Symbol" panose="05050102010706020507" pitchFamily="18" charset="2"/>
              </a:rPr>
              <a:t></a:t>
            </a:r>
            <a:r>
              <a:rPr lang="en-US" altLang="en-US" dirty="0">
                <a:sym typeface="Wingdings" panose="05000000000000000000" pitchFamily="2" charset="2"/>
              </a:rPr>
              <a:t> 6CO</a:t>
            </a:r>
            <a:r>
              <a:rPr lang="en-US" altLang="en-US" baseline="-25000" dirty="0">
                <a:sym typeface="Wingdings" panose="05000000000000000000" pitchFamily="2" charset="2"/>
              </a:rPr>
              <a:t>2</a:t>
            </a:r>
            <a:r>
              <a:rPr lang="en-US" altLang="en-US" dirty="0">
                <a:sym typeface="Wingdings" panose="05000000000000000000" pitchFamily="2" charset="2"/>
              </a:rPr>
              <a:t>(</a:t>
            </a:r>
            <a:r>
              <a:rPr lang="en-US" altLang="en-US" i="1" dirty="0">
                <a:sym typeface="Wingdings" panose="05000000000000000000" pitchFamily="2" charset="2"/>
              </a:rPr>
              <a:t>g</a:t>
            </a:r>
            <a:r>
              <a:rPr lang="en-US" altLang="en-US" dirty="0">
                <a:sym typeface="Wingdings" panose="05000000000000000000" pitchFamily="2" charset="2"/>
              </a:rPr>
              <a:t>) + 6H</a:t>
            </a:r>
            <a:r>
              <a:rPr lang="en-US" altLang="en-US" baseline="-25000" dirty="0">
                <a:sym typeface="Wingdings" panose="05000000000000000000" pitchFamily="2" charset="2"/>
              </a:rPr>
              <a:t>2</a:t>
            </a:r>
            <a:r>
              <a:rPr lang="en-US" altLang="en-US" dirty="0">
                <a:sym typeface="Wingdings" panose="05000000000000000000" pitchFamily="2" charset="2"/>
              </a:rPr>
              <a:t>O(</a:t>
            </a:r>
            <a:r>
              <a:rPr lang="en-US" altLang="en-US" i="1" dirty="0">
                <a:sym typeface="Wingdings" panose="05000000000000000000" pitchFamily="2" charset="2"/>
              </a:rPr>
              <a:t>l</a:t>
            </a:r>
            <a:r>
              <a:rPr lang="en-US" altLang="en-US" dirty="0">
                <a:sym typeface="Wingdings" panose="05000000000000000000" pitchFamily="2" charset="2"/>
              </a:rPr>
              <a:t>); </a:t>
            </a:r>
            <a:br>
              <a:rPr lang="en-US" altLang="en-US" dirty="0">
                <a:sym typeface="Wingdings" panose="05000000000000000000" pitchFamily="2" charset="2"/>
              </a:rPr>
            </a:br>
            <a:r>
              <a:rPr lang="en-US" altLang="en-US" dirty="0" err="1">
                <a:latin typeface="Symbol" panose="05050102010706020507" pitchFamily="18" charset="2"/>
                <a:sym typeface="Wingdings" panose="05000000000000000000" pitchFamily="2" charset="2"/>
              </a:rPr>
              <a:t>D</a:t>
            </a:r>
            <a:r>
              <a:rPr lang="en-US" altLang="en-US" i="1" dirty="0" err="1">
                <a:sym typeface="Wingdings" panose="05000000000000000000" pitchFamily="2" charset="2"/>
              </a:rPr>
              <a:t>H</a:t>
            </a:r>
            <a:r>
              <a:rPr lang="en-US" altLang="en-US" baseline="-25000" dirty="0" err="1">
                <a:sym typeface="Wingdings" panose="05000000000000000000" pitchFamily="2" charset="2"/>
              </a:rPr>
              <a:t>f</a:t>
            </a:r>
            <a:r>
              <a:rPr lang="en-US" altLang="en-US" dirty="0">
                <a:cs typeface="Arial" panose="020B0604020202020204" pitchFamily="34" charset="0"/>
                <a:sym typeface="Wingdings" panose="05000000000000000000" pitchFamily="2" charset="2"/>
              </a:rPr>
              <a:t>° = </a:t>
            </a:r>
            <a:r>
              <a:rPr lang="en-US" altLang="en-US" dirty="0"/>
              <a:t>–</a:t>
            </a:r>
            <a:r>
              <a:rPr lang="en-US" altLang="en-US" dirty="0">
                <a:cs typeface="Arial" panose="020B0604020202020204" pitchFamily="34" charset="0"/>
                <a:sym typeface="Wingdings" panose="05000000000000000000" pitchFamily="2" charset="2"/>
              </a:rPr>
              <a:t>2803 kJ</a:t>
            </a:r>
          </a:p>
          <a:p>
            <a:pPr marL="0" indent="0" algn="ctr">
              <a:buNone/>
            </a:pPr>
            <a:endParaRPr lang="en-US" altLang="en-US" dirty="0">
              <a:cs typeface="Arial" panose="020B0604020202020204" pitchFamily="34" charset="0"/>
              <a:sym typeface="Wingdings" panose="05000000000000000000" pitchFamily="2" charset="2"/>
            </a:endParaRPr>
          </a:p>
          <a:p>
            <a:pPr marL="0" indent="0">
              <a:buNone/>
            </a:pPr>
            <a:r>
              <a:rPr lang="en-US" altLang="en-US" dirty="0">
                <a:cs typeface="Arial" panose="020B0604020202020204" pitchFamily="34" charset="0"/>
              </a:rPr>
              <a:t>For glycerol </a:t>
            </a:r>
            <a:r>
              <a:rPr lang="en-US" altLang="en-US" dirty="0" err="1">
                <a:cs typeface="Arial" panose="020B0604020202020204" pitchFamily="34" charset="0"/>
              </a:rPr>
              <a:t>trimyristate</a:t>
            </a:r>
            <a:r>
              <a:rPr lang="en-US" altLang="en-US" dirty="0">
                <a:cs typeface="Arial" panose="020B0604020202020204" pitchFamily="34" charset="0"/>
              </a:rPr>
              <a:t>, a fat:</a:t>
            </a:r>
          </a:p>
          <a:p>
            <a:pPr marL="0" indent="0" algn="ctr">
              <a:buNone/>
            </a:pPr>
            <a:r>
              <a:rPr lang="en-US" altLang="en-US" dirty="0"/>
              <a:t>C</a:t>
            </a:r>
            <a:r>
              <a:rPr lang="en-US" altLang="en-US" baseline="-25000" dirty="0"/>
              <a:t>45</a:t>
            </a:r>
            <a:r>
              <a:rPr lang="en-US" altLang="en-US" dirty="0"/>
              <a:t>H</a:t>
            </a:r>
            <a:r>
              <a:rPr lang="en-US" altLang="en-US" baseline="-25000" dirty="0"/>
              <a:t>86</a:t>
            </a:r>
            <a:r>
              <a:rPr lang="en-US" altLang="en-US" dirty="0"/>
              <a:t>O</a:t>
            </a:r>
            <a:r>
              <a:rPr lang="en-US" altLang="en-US" baseline="-25000" dirty="0"/>
              <a:t>6</a:t>
            </a:r>
            <a:r>
              <a:rPr lang="en-US" altLang="en-US" dirty="0"/>
              <a:t>(</a:t>
            </a:r>
            <a:r>
              <a:rPr lang="en-US" altLang="en-US" i="1" dirty="0"/>
              <a:t>s</a:t>
            </a:r>
            <a:r>
              <a:rPr lang="en-US" altLang="en-US" dirty="0"/>
              <a:t>) + </a:t>
            </a:r>
            <a:r>
              <a:rPr lang="en-US" altLang="en-US" baseline="30000" dirty="0"/>
              <a:t>127</a:t>
            </a:r>
            <a:r>
              <a:rPr lang="en-US" altLang="en-US" dirty="0"/>
              <a:t>/</a:t>
            </a:r>
            <a:r>
              <a:rPr lang="en-US" altLang="en-US" baseline="-25000" dirty="0"/>
              <a:t>2</a:t>
            </a:r>
            <a:r>
              <a:rPr lang="en-US" altLang="en-US" dirty="0"/>
              <a:t>O</a:t>
            </a:r>
            <a:r>
              <a:rPr lang="en-US" altLang="en-US" baseline="-25000" dirty="0"/>
              <a:t>2</a:t>
            </a:r>
            <a:r>
              <a:rPr lang="en-US" altLang="en-US" dirty="0"/>
              <a:t>(</a:t>
            </a:r>
            <a:r>
              <a:rPr lang="en-US" altLang="en-US" i="1" dirty="0"/>
              <a:t>g</a:t>
            </a:r>
            <a:r>
              <a:rPr lang="en-US" altLang="en-US" dirty="0"/>
              <a:t>) </a:t>
            </a:r>
            <a:r>
              <a:rPr lang="en-US" altLang="en-US" dirty="0">
                <a:sym typeface="Symbol" panose="05050102010706020507" pitchFamily="18" charset="2"/>
              </a:rPr>
              <a:t></a:t>
            </a:r>
            <a:r>
              <a:rPr lang="en-US" altLang="en-US" dirty="0">
                <a:sym typeface="Wingdings" panose="05000000000000000000" pitchFamily="2" charset="2"/>
              </a:rPr>
              <a:t> 45CO</a:t>
            </a:r>
            <a:r>
              <a:rPr lang="en-US" altLang="en-US" baseline="-25000" dirty="0">
                <a:sym typeface="Wingdings" panose="05000000000000000000" pitchFamily="2" charset="2"/>
              </a:rPr>
              <a:t>2</a:t>
            </a:r>
            <a:r>
              <a:rPr lang="en-US" altLang="en-US" dirty="0">
                <a:sym typeface="Wingdings" panose="05000000000000000000" pitchFamily="2" charset="2"/>
              </a:rPr>
              <a:t>(</a:t>
            </a:r>
            <a:r>
              <a:rPr lang="en-US" altLang="en-US" i="1" dirty="0">
                <a:sym typeface="Wingdings" panose="05000000000000000000" pitchFamily="2" charset="2"/>
              </a:rPr>
              <a:t>g</a:t>
            </a:r>
            <a:r>
              <a:rPr lang="en-US" altLang="en-US" dirty="0">
                <a:sym typeface="Wingdings" panose="05000000000000000000" pitchFamily="2" charset="2"/>
              </a:rPr>
              <a:t>) + 43H</a:t>
            </a:r>
            <a:r>
              <a:rPr lang="en-US" altLang="en-US" baseline="-25000" dirty="0">
                <a:sym typeface="Wingdings" panose="05000000000000000000" pitchFamily="2" charset="2"/>
              </a:rPr>
              <a:t>2</a:t>
            </a:r>
            <a:r>
              <a:rPr lang="en-US" altLang="en-US" dirty="0">
                <a:sym typeface="Wingdings" panose="05000000000000000000" pitchFamily="2" charset="2"/>
              </a:rPr>
              <a:t>O(</a:t>
            </a:r>
            <a:r>
              <a:rPr lang="en-US" altLang="en-US" i="1" dirty="0">
                <a:sym typeface="Wingdings" panose="05000000000000000000" pitchFamily="2" charset="2"/>
              </a:rPr>
              <a:t>l</a:t>
            </a:r>
            <a:r>
              <a:rPr lang="en-US" altLang="en-US" dirty="0">
                <a:sym typeface="Wingdings" panose="05000000000000000000" pitchFamily="2" charset="2"/>
              </a:rPr>
              <a:t>); </a:t>
            </a:r>
            <a:br>
              <a:rPr lang="en-US" altLang="en-US" dirty="0">
                <a:sym typeface="Wingdings" panose="05000000000000000000" pitchFamily="2" charset="2"/>
              </a:rPr>
            </a:br>
            <a:r>
              <a:rPr lang="en-US" altLang="en-US" dirty="0" err="1">
                <a:latin typeface="Symbol" panose="05050102010706020507" pitchFamily="18" charset="2"/>
                <a:sym typeface="Wingdings" panose="05000000000000000000" pitchFamily="2" charset="2"/>
              </a:rPr>
              <a:t>D</a:t>
            </a:r>
            <a:r>
              <a:rPr lang="en-US" altLang="en-US" i="1" dirty="0" err="1">
                <a:sym typeface="Wingdings" panose="05000000000000000000" pitchFamily="2" charset="2"/>
              </a:rPr>
              <a:t>H</a:t>
            </a:r>
            <a:r>
              <a:rPr lang="en-US" altLang="en-US" baseline="-25000" dirty="0" err="1">
                <a:sym typeface="Wingdings" panose="05000000000000000000" pitchFamily="2" charset="2"/>
              </a:rPr>
              <a:t>f</a:t>
            </a:r>
            <a:r>
              <a:rPr lang="en-US" altLang="en-US" dirty="0">
                <a:cs typeface="Arial" panose="020B0604020202020204" pitchFamily="34" charset="0"/>
                <a:sym typeface="Wingdings" panose="05000000000000000000" pitchFamily="2" charset="2"/>
              </a:rPr>
              <a:t>°= </a:t>
            </a:r>
            <a:r>
              <a:rPr lang="en-US" altLang="en-US" dirty="0"/>
              <a:t>–</a:t>
            </a:r>
            <a:r>
              <a:rPr lang="en-US" altLang="en-US" dirty="0">
                <a:cs typeface="Arial" panose="020B0604020202020204" pitchFamily="34" charset="0"/>
                <a:sym typeface="Wingdings" panose="05000000000000000000" pitchFamily="2" charset="2"/>
              </a:rPr>
              <a:t>27,820 kJ</a:t>
            </a:r>
          </a:p>
          <a:p>
            <a:pPr marL="0" indent="0">
              <a:buNone/>
            </a:pPr>
            <a:endParaRPr lang="en-US" altLang="en-US" b="1" dirty="0">
              <a:cs typeface="Arial" panose="020B0604020202020204" pitchFamily="34" charset="0"/>
            </a:endParaRPr>
          </a:p>
          <a:p>
            <a:pPr marL="0" indent="0">
              <a:buNone/>
            </a:pPr>
            <a:r>
              <a:rPr lang="en-US" altLang="en-US" dirty="0">
                <a:cs typeface="Arial" panose="020B0604020202020204" pitchFamily="34" charset="0"/>
              </a:rPr>
              <a:t>The average value for carbohydrates is 4.0 kcal/g and for fats is 9.0 kcal/g.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6">
            <a:extLst>
              <a:ext uri="{FF2B5EF4-FFF2-40B4-BE49-F238E27FC236}">
                <a16:creationId xmlns:a16="http://schemas.microsoft.com/office/drawing/2014/main" id="{250BE4D1-1947-43E6-943D-2E40A13DFAEF}"/>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90819" name="Rectangle 2">
            <a:extLst>
              <a:ext uri="{FF2B5EF4-FFF2-40B4-BE49-F238E27FC236}">
                <a16:creationId xmlns:a16="http://schemas.microsoft.com/office/drawing/2014/main" id="{555F3F0A-D941-4624-9919-77A741A70F4F}"/>
              </a:ext>
            </a:extLst>
          </p:cNvPr>
          <p:cNvSpPr>
            <a:spLocks noGrp="1" noChangeArrowheads="1"/>
          </p:cNvSpPr>
          <p:nvPr>
            <p:ph type="title"/>
          </p:nvPr>
        </p:nvSpPr>
        <p:spPr/>
        <p:txBody>
          <a:bodyPr/>
          <a:lstStyle/>
          <a:p>
            <a:pPr eaLnBrk="1" hangingPunct="1"/>
            <a:r>
              <a:rPr lang="en-US" altLang="en-US" dirty="0"/>
              <a:t>                             </a:t>
            </a:r>
            <a:r>
              <a:rPr lang="en-US" altLang="en-US" b="1" dirty="0"/>
              <a:t>Energy in Foods</a:t>
            </a:r>
          </a:p>
        </p:txBody>
      </p:sp>
      <p:sp>
        <p:nvSpPr>
          <p:cNvPr id="290820" name="Rectangle 4">
            <a:extLst>
              <a:ext uri="{FF2B5EF4-FFF2-40B4-BE49-F238E27FC236}">
                <a16:creationId xmlns:a16="http://schemas.microsoft.com/office/drawing/2014/main" id="{B34541A1-4E09-49EB-B451-BE461C639EE1}"/>
              </a:ext>
            </a:extLst>
          </p:cNvPr>
          <p:cNvSpPr>
            <a:spLocks noGrp="1" noChangeArrowheads="1"/>
          </p:cNvSpPr>
          <p:nvPr>
            <p:ph type="body" sz="half" idx="2"/>
          </p:nvPr>
        </p:nvSpPr>
        <p:spPr>
          <a:xfrm>
            <a:off x="2286000" y="1143000"/>
            <a:ext cx="7467600" cy="2362200"/>
          </a:xfrm>
        </p:spPr>
        <p:txBody>
          <a:bodyPr/>
          <a:lstStyle/>
          <a:p>
            <a:pPr eaLnBrk="1" hangingPunct="1">
              <a:buFontTx/>
              <a:buNone/>
            </a:pPr>
            <a:r>
              <a:rPr lang="en-US" altLang="en-US" dirty="0"/>
              <a:t>	Most of the fuel in the food we eat comes from carbohydrates and fats.</a:t>
            </a:r>
          </a:p>
        </p:txBody>
      </p:sp>
      <p:pic>
        <p:nvPicPr>
          <p:cNvPr id="290821" name="Picture 14" descr="05_04_Table_L">
            <a:extLst>
              <a:ext uri="{FF2B5EF4-FFF2-40B4-BE49-F238E27FC236}">
                <a16:creationId xmlns:a16="http://schemas.microsoft.com/office/drawing/2014/main" id="{E1A4A4EF-4D77-4536-B4E0-A6182B0F6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1"/>
            <a:ext cx="61722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a:extLst>
              <a:ext uri="{FF2B5EF4-FFF2-40B4-BE49-F238E27FC236}">
                <a16:creationId xmlns:a16="http://schemas.microsoft.com/office/drawing/2014/main" id="{7B884DDA-096B-4AD9-BD77-F08C327A880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92867" name="Slide Number Placeholder 4">
            <a:extLst>
              <a:ext uri="{FF2B5EF4-FFF2-40B4-BE49-F238E27FC236}">
                <a16:creationId xmlns:a16="http://schemas.microsoft.com/office/drawing/2014/main" id="{44FD89C4-CA2E-4D1A-9065-032F3F6FF48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D5589D3C-24A7-4D79-A115-451DE3B66DE5}" type="slidenum">
              <a:rPr lang="en-US" altLang="en-US" sz="1000">
                <a:solidFill>
                  <a:srgbClr val="000000"/>
                </a:solidFill>
              </a:rPr>
              <a:pPr eaLnBrk="1" hangingPunct="1">
                <a:spcBef>
                  <a:spcPct val="0"/>
                </a:spcBef>
                <a:buFontTx/>
                <a:buNone/>
              </a:pPr>
              <a:t>35</a:t>
            </a:fld>
            <a:endParaRPr lang="en-US" altLang="en-US" sz="1000">
              <a:solidFill>
                <a:srgbClr val="000000"/>
              </a:solidFill>
            </a:endParaRPr>
          </a:p>
        </p:txBody>
      </p:sp>
      <p:sp>
        <p:nvSpPr>
          <p:cNvPr id="292868" name="Rectangle 2">
            <a:extLst>
              <a:ext uri="{FF2B5EF4-FFF2-40B4-BE49-F238E27FC236}">
                <a16:creationId xmlns:a16="http://schemas.microsoft.com/office/drawing/2014/main" id="{F64CE069-47C2-42A7-9169-84928E9F976A}"/>
              </a:ext>
            </a:extLst>
          </p:cNvPr>
          <p:cNvSpPr>
            <a:spLocks noGrp="1" noChangeArrowheads="1"/>
          </p:cNvSpPr>
          <p:nvPr>
            <p:ph type="body" idx="1"/>
          </p:nvPr>
        </p:nvSpPr>
        <p:spPr>
          <a:xfrm>
            <a:off x="1095375" y="1253331"/>
            <a:ext cx="10515600" cy="4351338"/>
          </a:xfrm>
        </p:spPr>
        <p:txBody>
          <a:bodyPr/>
          <a:lstStyle/>
          <a:p>
            <a:pPr marL="0" indent="0">
              <a:buNone/>
            </a:pPr>
            <a:r>
              <a:rPr lang="en-US" altLang="en-US" dirty="0"/>
              <a:t>Fossil fuels originated millions of years ago when aquatic plants and animals were buried and compressed by layers of sediment at the bottoms of swamps and seas. </a:t>
            </a:r>
          </a:p>
          <a:p>
            <a:pPr marL="0" indent="0">
              <a:buNone/>
            </a:pPr>
            <a:endParaRPr lang="en-US" altLang="en-US" dirty="0"/>
          </a:p>
          <a:p>
            <a:pPr marL="0" indent="0">
              <a:buNone/>
            </a:pPr>
            <a:r>
              <a:rPr lang="en-US" altLang="en-US" dirty="0"/>
              <a:t>Over time this organic matter was converted by bacterial decay and pressure to petroleum (oil), gas, and coal.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Footer Placeholder 3">
            <a:extLst>
              <a:ext uri="{FF2B5EF4-FFF2-40B4-BE49-F238E27FC236}">
                <a16:creationId xmlns:a16="http://schemas.microsoft.com/office/drawing/2014/main" id="{3853B36C-CD36-47DC-B4DE-CD0064DB707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94915" name="Slide Number Placeholder 4">
            <a:extLst>
              <a:ext uri="{FF2B5EF4-FFF2-40B4-BE49-F238E27FC236}">
                <a16:creationId xmlns:a16="http://schemas.microsoft.com/office/drawing/2014/main" id="{B43A96EA-F530-4122-99AC-7309A3A6A1F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763E3F35-D592-4E57-B09C-7D6F9357EA46}" type="slidenum">
              <a:rPr lang="en-US" altLang="en-US" sz="1000">
                <a:solidFill>
                  <a:srgbClr val="000000"/>
                </a:solidFill>
              </a:rPr>
              <a:pPr eaLnBrk="1" hangingPunct="1">
                <a:spcBef>
                  <a:spcPct val="0"/>
                </a:spcBef>
                <a:buFontTx/>
                <a:buNone/>
              </a:pPr>
              <a:t>36</a:t>
            </a:fld>
            <a:endParaRPr lang="en-US" altLang="en-US" sz="1000">
              <a:solidFill>
                <a:srgbClr val="000000"/>
              </a:solidFill>
            </a:endParaRPr>
          </a:p>
        </p:txBody>
      </p:sp>
      <p:sp>
        <p:nvSpPr>
          <p:cNvPr id="294916" name="Rectangle 2">
            <a:extLst>
              <a:ext uri="{FF2B5EF4-FFF2-40B4-BE49-F238E27FC236}">
                <a16:creationId xmlns:a16="http://schemas.microsoft.com/office/drawing/2014/main" id="{4722487C-3EA3-4D83-846A-04E9DA0C3AB2}"/>
              </a:ext>
            </a:extLst>
          </p:cNvPr>
          <p:cNvSpPr>
            <a:spLocks noGrp="1" noChangeArrowheads="1"/>
          </p:cNvSpPr>
          <p:nvPr>
            <p:ph type="body" idx="1"/>
          </p:nvPr>
        </p:nvSpPr>
        <p:spPr>
          <a:xfrm>
            <a:off x="1047750" y="882650"/>
            <a:ext cx="10515600" cy="4351338"/>
          </a:xfrm>
        </p:spPr>
        <p:txBody>
          <a:bodyPr/>
          <a:lstStyle/>
          <a:p>
            <a:pPr marL="0" indent="0">
              <a:buNone/>
            </a:pPr>
            <a:r>
              <a:rPr lang="en-US" altLang="en-US" dirty="0"/>
              <a:t>Coal, which accounts for 22.9% of total U.S. energy consumption, varies in terms of the amount of carbon it contains and so varies in terms of the amount of energy it produces in combustion.</a:t>
            </a:r>
          </a:p>
          <a:p>
            <a:pPr marL="0" indent="0">
              <a:buNone/>
            </a:pPr>
            <a:endParaRPr lang="en-US" altLang="en-US" dirty="0"/>
          </a:p>
          <a:p>
            <a:pPr marL="0" indent="0">
              <a:buNone/>
            </a:pPr>
            <a:r>
              <a:rPr lang="en-US" altLang="en-US" dirty="0"/>
              <a:t>Anthracite (hard coal) was laid down as long as 250 million years ago and can contain as much as 80% carbon. Bituminous coal, a younger variety, contains between 45% and 65% carbon.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a:extLst>
              <a:ext uri="{FF2B5EF4-FFF2-40B4-BE49-F238E27FC236}">
                <a16:creationId xmlns:a16="http://schemas.microsoft.com/office/drawing/2014/main" id="{71D35D4C-97AC-4376-A886-9294C9FEA49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96963" name="Slide Number Placeholder 4">
            <a:extLst>
              <a:ext uri="{FF2B5EF4-FFF2-40B4-BE49-F238E27FC236}">
                <a16:creationId xmlns:a16="http://schemas.microsoft.com/office/drawing/2014/main" id="{72D98AB1-BFC8-4682-A756-38FAAC6017B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07B23E00-E310-4401-9BF2-356D430D50B1}" type="slidenum">
              <a:rPr lang="en-US" altLang="en-US" sz="1000">
                <a:solidFill>
                  <a:srgbClr val="000000"/>
                </a:solidFill>
              </a:rPr>
              <a:pPr eaLnBrk="1" hangingPunct="1">
                <a:spcBef>
                  <a:spcPct val="0"/>
                </a:spcBef>
                <a:buFontTx/>
                <a:buNone/>
              </a:pPr>
              <a:t>37</a:t>
            </a:fld>
            <a:endParaRPr lang="en-US" altLang="en-US" sz="1000">
              <a:solidFill>
                <a:srgbClr val="000000"/>
              </a:solidFill>
            </a:endParaRPr>
          </a:p>
        </p:txBody>
      </p:sp>
      <p:sp>
        <p:nvSpPr>
          <p:cNvPr id="296964" name="Rectangle 2">
            <a:extLst>
              <a:ext uri="{FF2B5EF4-FFF2-40B4-BE49-F238E27FC236}">
                <a16:creationId xmlns:a16="http://schemas.microsoft.com/office/drawing/2014/main" id="{8EC9D63B-1943-4FAF-9358-4631EC868D86}"/>
              </a:ext>
            </a:extLst>
          </p:cNvPr>
          <p:cNvSpPr>
            <a:spLocks noGrp="1" noChangeArrowheads="1"/>
          </p:cNvSpPr>
          <p:nvPr>
            <p:ph type="body" idx="1"/>
          </p:nvPr>
        </p:nvSpPr>
        <p:spPr>
          <a:xfrm>
            <a:off x="990600" y="911225"/>
            <a:ext cx="10515600" cy="4351338"/>
          </a:xfrm>
        </p:spPr>
        <p:txBody>
          <a:bodyPr/>
          <a:lstStyle/>
          <a:p>
            <a:pPr marL="0" indent="0">
              <a:buNone/>
            </a:pPr>
            <a:r>
              <a:rPr lang="en-US" altLang="en-US" dirty="0"/>
              <a:t>Natural gas, which accounts for 22.7% of total U.S. energy consumption, is convenient because it is fluid and can be easily transported. Purified natural gas is primarily methane, CH</a:t>
            </a:r>
            <a:r>
              <a:rPr lang="en-US" altLang="en-US" baseline="-25000" dirty="0"/>
              <a:t>4</a:t>
            </a:r>
            <a:r>
              <a:rPr lang="en-US" altLang="en-US" dirty="0"/>
              <a:t>, plus small amounts of ethane, C</a:t>
            </a:r>
            <a:r>
              <a:rPr lang="en-US" altLang="en-US" baseline="-25000" dirty="0"/>
              <a:t>2</a:t>
            </a:r>
            <a:r>
              <a:rPr lang="en-US" altLang="en-US" dirty="0"/>
              <a:t>H</a:t>
            </a:r>
            <a:r>
              <a:rPr lang="en-US" altLang="en-US" baseline="-25000" dirty="0"/>
              <a:t>6</a:t>
            </a:r>
            <a:r>
              <a:rPr lang="en-US" altLang="en-US" dirty="0"/>
              <a:t>; propane, C</a:t>
            </a:r>
            <a:r>
              <a:rPr lang="en-US" altLang="en-US" baseline="-25000" dirty="0"/>
              <a:t>3</a:t>
            </a:r>
            <a:r>
              <a:rPr lang="en-US" altLang="en-US" dirty="0"/>
              <a:t>H</a:t>
            </a:r>
            <a:r>
              <a:rPr lang="en-US" altLang="en-US" baseline="-25000" dirty="0"/>
              <a:t>8</a:t>
            </a:r>
            <a:r>
              <a:rPr lang="en-US" altLang="en-US" dirty="0"/>
              <a:t>; and butane, C</a:t>
            </a:r>
            <a:r>
              <a:rPr lang="en-US" altLang="en-US" baseline="-25000" dirty="0"/>
              <a:t>4</a:t>
            </a:r>
            <a:r>
              <a:rPr lang="en-US" altLang="en-US" dirty="0"/>
              <a:t>H</a:t>
            </a:r>
            <a:r>
              <a:rPr lang="en-US" altLang="en-US" baseline="-25000" dirty="0"/>
              <a:t>10</a:t>
            </a:r>
            <a:r>
              <a:rPr lang="en-US" altLang="en-US" dirty="0"/>
              <a:t>.</a:t>
            </a:r>
          </a:p>
          <a:p>
            <a:pPr marL="0" indent="0">
              <a:buNone/>
            </a:pPr>
            <a:endParaRPr lang="en-US" altLang="en-US" dirty="0"/>
          </a:p>
          <a:p>
            <a:pPr marL="0" indent="0">
              <a:buNone/>
            </a:pPr>
            <a:r>
              <a:rPr lang="en-US" altLang="en-US" dirty="0"/>
              <a:t>Petroleum is a mixture of compounds. Gasoline, which is obtained from petroleum, is a mixture of hydrocarbons (compounds of carbon and hydrogen).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a:extLst>
              <a:ext uri="{FF2B5EF4-FFF2-40B4-BE49-F238E27FC236}">
                <a16:creationId xmlns:a16="http://schemas.microsoft.com/office/drawing/2014/main" id="{98EC609E-211F-4A64-8244-F7B7E1F21F3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99011" name="Slide Number Placeholder 4">
            <a:extLst>
              <a:ext uri="{FF2B5EF4-FFF2-40B4-BE49-F238E27FC236}">
                <a16:creationId xmlns:a16="http://schemas.microsoft.com/office/drawing/2014/main" id="{6C121BAD-09FC-489E-8822-5E207C14A2B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141380F7-4B2F-4060-B26C-8AC0A3C3DB87}" type="slidenum">
              <a:rPr lang="en-US" altLang="en-US" sz="1000">
                <a:solidFill>
                  <a:srgbClr val="000000"/>
                </a:solidFill>
              </a:rPr>
              <a:pPr eaLnBrk="1" hangingPunct="1">
                <a:spcBef>
                  <a:spcPct val="0"/>
                </a:spcBef>
                <a:buFontTx/>
                <a:buNone/>
              </a:pPr>
              <a:t>38</a:t>
            </a:fld>
            <a:endParaRPr lang="en-US" altLang="en-US" sz="1000">
              <a:solidFill>
                <a:srgbClr val="000000"/>
              </a:solidFill>
            </a:endParaRPr>
          </a:p>
        </p:txBody>
      </p:sp>
      <p:sp>
        <p:nvSpPr>
          <p:cNvPr id="299012" name="Rectangle 2">
            <a:extLst>
              <a:ext uri="{FF2B5EF4-FFF2-40B4-BE49-F238E27FC236}">
                <a16:creationId xmlns:a16="http://schemas.microsoft.com/office/drawing/2014/main" id="{A5551894-359F-4178-94E4-9C5A975E9698}"/>
              </a:ext>
            </a:extLst>
          </p:cNvPr>
          <p:cNvSpPr>
            <a:spLocks noGrp="1" noChangeArrowheads="1"/>
          </p:cNvSpPr>
          <p:nvPr>
            <p:ph type="body" idx="1"/>
          </p:nvPr>
        </p:nvSpPr>
        <p:spPr>
          <a:xfrm>
            <a:off x="942975" y="863600"/>
            <a:ext cx="10515600" cy="4351338"/>
          </a:xfrm>
        </p:spPr>
        <p:txBody>
          <a:bodyPr/>
          <a:lstStyle/>
          <a:p>
            <a:pPr marL="0" indent="0">
              <a:buNone/>
            </a:pPr>
            <a:r>
              <a:rPr lang="en-US" altLang="en-US" dirty="0"/>
              <a:t>The main issue with natural gas and petroleum is their relatively short supply. It has been estimated that petroleum deposits will be 80% depleted by 2030. Natural gas deposits may be depleted even sooner.</a:t>
            </a:r>
          </a:p>
          <a:p>
            <a:pPr marL="0" indent="0">
              <a:buNone/>
            </a:pPr>
            <a:endParaRPr lang="en-US" altLang="en-US" dirty="0"/>
          </a:p>
          <a:p>
            <a:pPr marL="0" indent="0">
              <a:buNone/>
            </a:pPr>
            <a:r>
              <a:rPr lang="en-US" altLang="en-US" dirty="0"/>
              <a:t>Coal deposits, however, are expected to last for several more centuries. This has led to the development of commercial methods for converting coal to the more easily handled liquid and gaseous fuels.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a:extLst>
              <a:ext uri="{FF2B5EF4-FFF2-40B4-BE49-F238E27FC236}">
                <a16:creationId xmlns:a16="http://schemas.microsoft.com/office/drawing/2014/main" id="{AB17229F-3599-4D85-BA19-B89B4EA81B4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301059" name="Slide Number Placeholder 4">
            <a:extLst>
              <a:ext uri="{FF2B5EF4-FFF2-40B4-BE49-F238E27FC236}">
                <a16:creationId xmlns:a16="http://schemas.microsoft.com/office/drawing/2014/main" id="{077EE876-7CB0-48A8-9816-210B5BDC5D0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1EDADA96-444B-46D0-94A2-C335E689B819}" type="slidenum">
              <a:rPr lang="en-US" altLang="en-US" sz="1000">
                <a:solidFill>
                  <a:srgbClr val="000000"/>
                </a:solidFill>
              </a:rPr>
              <a:pPr eaLnBrk="1" hangingPunct="1">
                <a:spcBef>
                  <a:spcPct val="0"/>
                </a:spcBef>
                <a:buFontTx/>
                <a:buNone/>
              </a:pPr>
              <a:t>39</a:t>
            </a:fld>
            <a:endParaRPr lang="en-US" altLang="en-US" sz="1000">
              <a:solidFill>
                <a:srgbClr val="000000"/>
              </a:solidFill>
            </a:endParaRPr>
          </a:p>
        </p:txBody>
      </p:sp>
      <p:sp>
        <p:nvSpPr>
          <p:cNvPr id="301060" name="Rectangle 2">
            <a:extLst>
              <a:ext uri="{FF2B5EF4-FFF2-40B4-BE49-F238E27FC236}">
                <a16:creationId xmlns:a16="http://schemas.microsoft.com/office/drawing/2014/main" id="{E4CD01C0-1165-4CAB-987D-3FC83A4B12A8}"/>
              </a:ext>
            </a:extLst>
          </p:cNvPr>
          <p:cNvSpPr>
            <a:spLocks noGrp="1" noChangeArrowheads="1"/>
          </p:cNvSpPr>
          <p:nvPr>
            <p:ph type="body" idx="1"/>
          </p:nvPr>
        </p:nvSpPr>
        <p:spPr>
          <a:xfrm>
            <a:off x="1114425" y="758825"/>
            <a:ext cx="10515600" cy="4351338"/>
          </a:xfrm>
        </p:spPr>
        <p:txBody>
          <a:bodyPr/>
          <a:lstStyle/>
          <a:p>
            <a:pPr marL="0" indent="0">
              <a:buNone/>
            </a:pPr>
            <a:r>
              <a:rPr lang="en-US" altLang="en-US" dirty="0"/>
              <a:t>Coal gasification is one way. Steam is passed over hot coal:</a:t>
            </a:r>
          </a:p>
          <a:p>
            <a:pPr marL="0" indent="0" algn="ctr">
              <a:buNone/>
            </a:pPr>
            <a:r>
              <a:rPr lang="en-US" altLang="en-US" dirty="0"/>
              <a:t>C(</a:t>
            </a:r>
            <a:r>
              <a:rPr lang="en-US" altLang="en-US" i="1" dirty="0"/>
              <a:t>s</a:t>
            </a:r>
            <a:r>
              <a:rPr lang="en-US" altLang="en-US" dirty="0"/>
              <a:t>) + H</a:t>
            </a:r>
            <a:r>
              <a:rPr lang="en-US" altLang="en-US" baseline="-25000" dirty="0"/>
              <a:t>2</a:t>
            </a:r>
            <a:r>
              <a:rPr lang="en-US" altLang="en-US" dirty="0"/>
              <a:t>O(</a:t>
            </a:r>
            <a:r>
              <a:rPr lang="en-US" altLang="en-US" i="1" dirty="0"/>
              <a:t>g</a:t>
            </a:r>
            <a:r>
              <a:rPr lang="en-US" altLang="en-US" dirty="0"/>
              <a:t>) </a:t>
            </a:r>
            <a:r>
              <a:rPr lang="en-US" altLang="en-US" dirty="0">
                <a:sym typeface="Symbol" panose="05050102010706020507" pitchFamily="18" charset="2"/>
              </a:rPr>
              <a:t></a:t>
            </a:r>
            <a:r>
              <a:rPr lang="en-US" altLang="en-US" dirty="0">
                <a:sym typeface="Wingdings" panose="05000000000000000000" pitchFamily="2" charset="2"/>
              </a:rPr>
              <a:t> CO(</a:t>
            </a:r>
            <a:r>
              <a:rPr lang="en-US" altLang="en-US" i="1" dirty="0">
                <a:sym typeface="Wingdings" panose="05000000000000000000" pitchFamily="2" charset="2"/>
              </a:rPr>
              <a:t>g</a:t>
            </a:r>
            <a:r>
              <a:rPr lang="en-US" altLang="en-US" dirty="0">
                <a:sym typeface="Wingdings" panose="05000000000000000000" pitchFamily="2" charset="2"/>
              </a:rPr>
              <a:t>) + H</a:t>
            </a:r>
            <a:r>
              <a:rPr lang="en-US" altLang="en-US" baseline="-25000" dirty="0">
                <a:sym typeface="Wingdings" panose="05000000000000000000" pitchFamily="2" charset="2"/>
              </a:rPr>
              <a:t>2</a:t>
            </a:r>
            <a:r>
              <a:rPr lang="en-US" altLang="en-US" dirty="0">
                <a:sym typeface="Wingdings" panose="05000000000000000000" pitchFamily="2" charset="2"/>
              </a:rPr>
              <a:t>(</a:t>
            </a:r>
            <a:r>
              <a:rPr lang="en-US" altLang="en-US" i="1" dirty="0">
                <a:sym typeface="Wingdings" panose="05000000000000000000" pitchFamily="2" charset="2"/>
              </a:rPr>
              <a:t>g</a:t>
            </a:r>
            <a:r>
              <a:rPr lang="en-US" altLang="en-US" dirty="0">
                <a:sym typeface="Wingdings" panose="05000000000000000000" pitchFamily="2" charset="2"/>
              </a:rPr>
              <a:t>)</a:t>
            </a:r>
          </a:p>
          <a:p>
            <a:pPr marL="0" indent="0">
              <a:buNone/>
            </a:pPr>
            <a:r>
              <a:rPr lang="en-US" altLang="en-US" dirty="0">
                <a:sym typeface="Wingdings" panose="05000000000000000000" pitchFamily="2" charset="2"/>
              </a:rPr>
              <a:t>The mixture containing carbon monoxide can be converted by various methods into useful products.</a:t>
            </a:r>
          </a:p>
          <a:p>
            <a:pPr marL="0" indent="0">
              <a:buNone/>
            </a:pPr>
            <a:endParaRPr lang="en-US" altLang="en-US" dirty="0">
              <a:sym typeface="Wingdings" panose="05000000000000000000" pitchFamily="2" charset="2"/>
            </a:endParaRPr>
          </a:p>
          <a:p>
            <a:pPr marL="0" indent="0">
              <a:buNone/>
            </a:pPr>
            <a:r>
              <a:rPr lang="en-US" altLang="en-US" dirty="0">
                <a:sym typeface="Wingdings" panose="05000000000000000000" pitchFamily="2" charset="2"/>
              </a:rPr>
              <a:t>The mixture of carbon monoxide and hydrogen can be converted by various methods into useful products such as methane, CH</a:t>
            </a:r>
            <a:r>
              <a:rPr lang="en-US" altLang="en-US" baseline="-25000" dirty="0">
                <a:sym typeface="Wingdings" panose="05000000000000000000" pitchFamily="2" charset="2"/>
              </a:rPr>
              <a:t>4</a:t>
            </a:r>
            <a:r>
              <a:rPr lang="en-US" altLang="en-US" dirty="0">
                <a:sym typeface="Wingdings" panose="05000000000000000000" pitchFamily="2" charset="2"/>
              </a:rPr>
              <a:t>. </a:t>
            </a:r>
          </a:p>
          <a:p>
            <a:pPr marL="0" indent="0" algn="ctr">
              <a:buNone/>
            </a:pPr>
            <a:r>
              <a:rPr lang="en-US" altLang="en-US" dirty="0">
                <a:sym typeface="Wingdings" panose="05000000000000000000" pitchFamily="2" charset="2"/>
              </a:rPr>
              <a:t>CO(</a:t>
            </a:r>
            <a:r>
              <a:rPr lang="en-US" altLang="en-US" i="1" dirty="0">
                <a:sym typeface="Wingdings" panose="05000000000000000000" pitchFamily="2" charset="2"/>
              </a:rPr>
              <a:t>g</a:t>
            </a:r>
            <a:r>
              <a:rPr lang="en-US" altLang="en-US" dirty="0">
                <a:sym typeface="Wingdings" panose="05000000000000000000" pitchFamily="2" charset="2"/>
              </a:rPr>
              <a:t>) + 3H</a:t>
            </a:r>
            <a:r>
              <a:rPr lang="en-US" altLang="en-US" baseline="-25000" dirty="0">
                <a:sym typeface="Wingdings" panose="05000000000000000000" pitchFamily="2" charset="2"/>
              </a:rPr>
              <a:t>2</a:t>
            </a:r>
            <a:r>
              <a:rPr lang="en-US" altLang="en-US" dirty="0">
                <a:sym typeface="Wingdings" panose="05000000000000000000" pitchFamily="2" charset="2"/>
              </a:rPr>
              <a:t>(</a:t>
            </a:r>
            <a:r>
              <a:rPr lang="en-US" altLang="en-US" i="1" dirty="0">
                <a:sym typeface="Wingdings" panose="05000000000000000000" pitchFamily="2" charset="2"/>
              </a:rPr>
              <a:t>g</a:t>
            </a:r>
            <a:r>
              <a:rPr lang="en-US" altLang="en-US" dirty="0">
                <a:sym typeface="Wingdings" panose="05000000000000000000" pitchFamily="2" charset="2"/>
              </a:rPr>
              <a:t>) </a:t>
            </a:r>
            <a:r>
              <a:rPr lang="en-US" altLang="en-US" dirty="0">
                <a:sym typeface="Symbol" panose="05050102010706020507" pitchFamily="18" charset="2"/>
              </a:rPr>
              <a:t></a:t>
            </a:r>
            <a:r>
              <a:rPr lang="en-US" altLang="en-US" dirty="0">
                <a:sym typeface="Wingdings" panose="05000000000000000000" pitchFamily="2" charset="2"/>
              </a:rPr>
              <a:t> CH</a:t>
            </a:r>
            <a:r>
              <a:rPr lang="en-US" altLang="en-US" baseline="-25000" dirty="0">
                <a:sym typeface="Wingdings" panose="05000000000000000000" pitchFamily="2" charset="2"/>
              </a:rPr>
              <a:t>4</a:t>
            </a:r>
            <a:r>
              <a:rPr lang="en-US" altLang="en-US" dirty="0">
                <a:sym typeface="Wingdings" panose="05000000000000000000" pitchFamily="2" charset="2"/>
              </a:rPr>
              <a:t>(</a:t>
            </a:r>
            <a:r>
              <a:rPr lang="en-US" altLang="en-US" i="1" dirty="0">
                <a:sym typeface="Wingdings" panose="05000000000000000000" pitchFamily="2" charset="2"/>
              </a:rPr>
              <a:t>g</a:t>
            </a:r>
            <a:r>
              <a:rPr lang="en-US" altLang="en-US" dirty="0">
                <a:sym typeface="Wingdings" panose="05000000000000000000" pitchFamily="2" charset="2"/>
              </a:rPr>
              <a:t>) + H</a:t>
            </a:r>
            <a:r>
              <a:rPr lang="en-US" altLang="en-US" baseline="-25000" dirty="0">
                <a:sym typeface="Wingdings" panose="05000000000000000000" pitchFamily="2" charset="2"/>
              </a:rPr>
              <a:t>2</a:t>
            </a:r>
            <a:r>
              <a:rPr lang="en-US" altLang="en-US" dirty="0">
                <a:sym typeface="Wingdings" panose="05000000000000000000" pitchFamily="2" charset="2"/>
              </a:rPr>
              <a:t>O(</a:t>
            </a:r>
            <a:r>
              <a:rPr lang="en-US" altLang="en-US" i="1" dirty="0">
                <a:sym typeface="Wingdings" panose="05000000000000000000" pitchFamily="2" charset="2"/>
              </a:rPr>
              <a:t>g</a:t>
            </a:r>
            <a:r>
              <a:rPr lang="en-US" altLang="en-US" dirty="0">
                <a:sym typeface="Wingdings" panose="05000000000000000000" pitchFamily="2" charset="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6">
            <a:extLst>
              <a:ext uri="{FF2B5EF4-FFF2-40B4-BE49-F238E27FC236}">
                <a16:creationId xmlns:a16="http://schemas.microsoft.com/office/drawing/2014/main" id="{F4671F39-803E-4B4A-AE62-9D0FA44D1BB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20000"/>
              <a:buChar char="•"/>
              <a:defRPr sz="32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C5A63206-A9AF-4DFE-B5C7-9626D416ED92}" type="slidenum">
              <a:rPr lang="en-US" altLang="en-US" sz="1400">
                <a:solidFill>
                  <a:srgbClr val="808080"/>
                </a:solidFill>
              </a:rPr>
              <a:pPr>
                <a:spcBef>
                  <a:spcPct val="0"/>
                </a:spcBef>
                <a:buSzTx/>
                <a:buFontTx/>
                <a:buNone/>
              </a:pPr>
              <a:t>4</a:t>
            </a:fld>
            <a:endParaRPr lang="en-US" altLang="en-US" sz="1400">
              <a:solidFill>
                <a:srgbClr val="808080"/>
              </a:solidFill>
            </a:endParaRPr>
          </a:p>
        </p:txBody>
      </p:sp>
      <p:sp>
        <p:nvSpPr>
          <p:cNvPr id="230403" name="Rectangle 2">
            <a:extLst>
              <a:ext uri="{FF2B5EF4-FFF2-40B4-BE49-F238E27FC236}">
                <a16:creationId xmlns:a16="http://schemas.microsoft.com/office/drawing/2014/main" id="{750A9935-74E9-4814-9CE3-A932C222C3F9}"/>
              </a:ext>
            </a:extLst>
          </p:cNvPr>
          <p:cNvSpPr>
            <a:spLocks noGrp="1" noChangeArrowheads="1"/>
          </p:cNvSpPr>
          <p:nvPr>
            <p:ph type="title"/>
          </p:nvPr>
        </p:nvSpPr>
        <p:spPr>
          <a:xfrm>
            <a:off x="1752600" y="228600"/>
            <a:ext cx="6400800" cy="838200"/>
          </a:xfrm>
        </p:spPr>
        <p:txBody>
          <a:bodyPr/>
          <a:lstStyle/>
          <a:p>
            <a:pPr algn="ctr" eaLnBrk="1" hangingPunct="1"/>
            <a:r>
              <a:rPr lang="en-US" altLang="en-US" b="1" dirty="0"/>
              <a:t>Specific Heat Capacity</a:t>
            </a:r>
          </a:p>
        </p:txBody>
      </p:sp>
      <p:sp>
        <p:nvSpPr>
          <p:cNvPr id="230404" name="Rectangle 3">
            <a:extLst>
              <a:ext uri="{FF2B5EF4-FFF2-40B4-BE49-F238E27FC236}">
                <a16:creationId xmlns:a16="http://schemas.microsoft.com/office/drawing/2014/main" id="{B404555D-62D9-4D40-96C4-448D97AAB441}"/>
              </a:ext>
            </a:extLst>
          </p:cNvPr>
          <p:cNvSpPr>
            <a:spLocks noGrp="1" noChangeArrowheads="1"/>
          </p:cNvSpPr>
          <p:nvPr>
            <p:ph type="body" idx="1"/>
          </p:nvPr>
        </p:nvSpPr>
        <p:spPr>
          <a:xfrm>
            <a:off x="1709738" y="990600"/>
            <a:ext cx="6062662" cy="5467350"/>
          </a:xfrm>
        </p:spPr>
        <p:txBody>
          <a:bodyPr/>
          <a:lstStyle/>
          <a:p>
            <a:pPr eaLnBrk="1" hangingPunct="1"/>
            <a:r>
              <a:rPr lang="en-US" altLang="en-US"/>
              <a:t>measure of a substance’s </a:t>
            </a:r>
            <a:r>
              <a:rPr lang="en-US" altLang="en-US" b="1" i="1"/>
              <a:t>intrinsic</a:t>
            </a:r>
            <a:r>
              <a:rPr lang="en-US" altLang="en-US"/>
              <a:t> ability to absorb heat</a:t>
            </a:r>
          </a:p>
          <a:p>
            <a:pPr eaLnBrk="1" hangingPunct="1"/>
            <a:r>
              <a:rPr lang="en-US" altLang="en-US"/>
              <a:t>The </a:t>
            </a:r>
            <a:r>
              <a:rPr lang="en-US" altLang="en-US" b="1">
                <a:solidFill>
                  <a:schemeClr val="hlink"/>
                </a:solidFill>
              </a:rPr>
              <a:t>specific heat capacity</a:t>
            </a:r>
            <a:r>
              <a:rPr lang="en-US" altLang="en-US"/>
              <a:t> is the amount of heat energy required to raise the temperature of one gram of a substance 1 °C.</a:t>
            </a:r>
          </a:p>
          <a:p>
            <a:pPr lvl="1" eaLnBrk="1" hangingPunct="1"/>
            <a:r>
              <a:rPr lang="en-US" altLang="en-US" b="1" i="1">
                <a:solidFill>
                  <a:srgbClr val="FF0000"/>
                </a:solidFill>
              </a:rPr>
              <a:t>C</a:t>
            </a:r>
            <a:r>
              <a:rPr lang="en-US" altLang="en-US" b="1" baseline="-25000">
                <a:solidFill>
                  <a:srgbClr val="FF0000"/>
                </a:solidFill>
              </a:rPr>
              <a:t>s</a:t>
            </a:r>
            <a:r>
              <a:rPr lang="en-US" altLang="en-US" baseline="-25000"/>
              <a:t> </a:t>
            </a:r>
            <a:r>
              <a:rPr lang="en-US" altLang="en-US"/>
              <a:t>or </a:t>
            </a:r>
            <a:r>
              <a:rPr lang="en-US" altLang="en-US" b="1">
                <a:solidFill>
                  <a:srgbClr val="FF0000"/>
                </a:solidFill>
              </a:rPr>
              <a:t>c</a:t>
            </a:r>
            <a:r>
              <a:rPr lang="en-US" altLang="en-US" b="1" baseline="-25000">
                <a:solidFill>
                  <a:srgbClr val="FF0000"/>
                </a:solidFill>
              </a:rPr>
              <a:t>p</a:t>
            </a:r>
            <a:r>
              <a:rPr lang="en-US" altLang="en-US"/>
              <a:t> or </a:t>
            </a:r>
            <a:r>
              <a:rPr lang="en-US" altLang="en-US" b="1">
                <a:solidFill>
                  <a:srgbClr val="FF0000"/>
                </a:solidFill>
              </a:rPr>
              <a:t>s</a:t>
            </a:r>
          </a:p>
          <a:p>
            <a:pPr lvl="1" eaLnBrk="1" hangingPunct="1"/>
            <a:r>
              <a:rPr lang="en-US" altLang="en-US"/>
              <a:t>units are J/(g</a:t>
            </a:r>
            <a:r>
              <a:rPr lang="en-US" altLang="en-US">
                <a:latin typeface="Lucida Grande" pitchFamily="1" charset="0"/>
              </a:rPr>
              <a:t>∙</a:t>
            </a:r>
            <a:r>
              <a:rPr lang="en-US" altLang="en-US"/>
              <a:t>°C)</a:t>
            </a:r>
          </a:p>
          <a:p>
            <a:pPr eaLnBrk="1" hangingPunct="1"/>
            <a:r>
              <a:rPr lang="en-US" altLang="en-US"/>
              <a:t>The </a:t>
            </a:r>
            <a:r>
              <a:rPr lang="en-US" altLang="en-US" b="1">
                <a:solidFill>
                  <a:schemeClr val="hlink"/>
                </a:solidFill>
              </a:rPr>
              <a:t>molar heat capacity</a:t>
            </a:r>
            <a:r>
              <a:rPr lang="en-US" altLang="en-US"/>
              <a:t> is the amount of heat energy required to raise the temperature of one mole of a substance 1 °C.</a:t>
            </a:r>
          </a:p>
        </p:txBody>
      </p:sp>
      <p:pic>
        <p:nvPicPr>
          <p:cNvPr id="230405" name="Picture 4" descr="06_T04">
            <a:extLst>
              <a:ext uri="{FF2B5EF4-FFF2-40B4-BE49-F238E27FC236}">
                <a16:creationId xmlns:a16="http://schemas.microsoft.com/office/drawing/2014/main" id="{029710FB-24B9-4C81-B6A0-278EDB32C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838200"/>
            <a:ext cx="2647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7">
            <a:extLst>
              <a:ext uri="{FF2B5EF4-FFF2-40B4-BE49-F238E27FC236}">
                <a16:creationId xmlns:a16="http://schemas.microsoft.com/office/drawing/2014/main" id="{C6D077D1-8987-436C-96B9-D7D5F3864D0D}"/>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303107" name="Rectangle 2">
            <a:extLst>
              <a:ext uri="{FF2B5EF4-FFF2-40B4-BE49-F238E27FC236}">
                <a16:creationId xmlns:a16="http://schemas.microsoft.com/office/drawing/2014/main" id="{AEBE7A91-C8BD-4CFD-849E-19331789040C}"/>
              </a:ext>
            </a:extLst>
          </p:cNvPr>
          <p:cNvSpPr>
            <a:spLocks noGrp="1" noChangeArrowheads="1"/>
          </p:cNvSpPr>
          <p:nvPr>
            <p:ph type="title"/>
          </p:nvPr>
        </p:nvSpPr>
        <p:spPr/>
        <p:txBody>
          <a:bodyPr/>
          <a:lstStyle/>
          <a:p>
            <a:pPr eaLnBrk="1" hangingPunct="1"/>
            <a:r>
              <a:rPr lang="en-US" altLang="en-US" dirty="0"/>
              <a:t>                             </a:t>
            </a:r>
            <a:r>
              <a:rPr lang="en-US" altLang="en-US" b="1" dirty="0"/>
              <a:t>Energy in Fuels</a:t>
            </a:r>
          </a:p>
        </p:txBody>
      </p:sp>
      <p:sp>
        <p:nvSpPr>
          <p:cNvPr id="303108" name="Rectangle 3">
            <a:extLst>
              <a:ext uri="{FF2B5EF4-FFF2-40B4-BE49-F238E27FC236}">
                <a16:creationId xmlns:a16="http://schemas.microsoft.com/office/drawing/2014/main" id="{1916B307-02F6-461B-BDA1-9522AD3FB4DC}"/>
              </a:ext>
            </a:extLst>
          </p:cNvPr>
          <p:cNvSpPr>
            <a:spLocks noGrp="1" noChangeArrowheads="1"/>
          </p:cNvSpPr>
          <p:nvPr>
            <p:ph type="body" sz="half" idx="1"/>
          </p:nvPr>
        </p:nvSpPr>
        <p:spPr>
          <a:xfrm>
            <a:off x="1600200" y="1981200"/>
            <a:ext cx="2971800" cy="4038600"/>
          </a:xfrm>
        </p:spPr>
        <p:txBody>
          <a:bodyPr/>
          <a:lstStyle/>
          <a:p>
            <a:pPr eaLnBrk="1" hangingPunct="1">
              <a:buFontTx/>
              <a:buNone/>
            </a:pPr>
            <a:r>
              <a:rPr lang="en-US" altLang="en-US" dirty="0"/>
              <a:t>	The vast majority of the energy consumed in this country comes from fossil fuels.</a:t>
            </a:r>
          </a:p>
        </p:txBody>
      </p:sp>
      <p:pic>
        <p:nvPicPr>
          <p:cNvPr id="303109" name="Picture 23" descr="05_05_Table_L">
            <a:extLst>
              <a:ext uri="{FF2B5EF4-FFF2-40B4-BE49-F238E27FC236}">
                <a16:creationId xmlns:a16="http://schemas.microsoft.com/office/drawing/2014/main" id="{40DE6CBA-8938-455B-AE10-D9DE156F7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182688"/>
            <a:ext cx="5029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0" name="Picture 24" descr="05_25_Figure_L">
            <a:extLst>
              <a:ext uri="{FF2B5EF4-FFF2-40B4-BE49-F238E27FC236}">
                <a16:creationId xmlns:a16="http://schemas.microsoft.com/office/drawing/2014/main" id="{34277541-5745-4EB5-A334-40C705F52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30638"/>
            <a:ext cx="29718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6">
            <a:extLst>
              <a:ext uri="{FF2B5EF4-FFF2-40B4-BE49-F238E27FC236}">
                <a16:creationId xmlns:a16="http://schemas.microsoft.com/office/drawing/2014/main" id="{0371D7CC-DF12-442A-A2D1-3C99FB3A794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20000"/>
              <a:buChar char="•"/>
              <a:defRPr sz="32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A86919EC-F23A-4ABA-8A78-58F2ACF3F93E}" type="slidenum">
              <a:rPr lang="en-US" altLang="en-US" sz="1400">
                <a:solidFill>
                  <a:srgbClr val="808080"/>
                </a:solidFill>
              </a:rPr>
              <a:pPr>
                <a:spcBef>
                  <a:spcPct val="0"/>
                </a:spcBef>
                <a:buSzTx/>
                <a:buFontTx/>
                <a:buNone/>
              </a:pPr>
              <a:t>5</a:t>
            </a:fld>
            <a:endParaRPr lang="en-US" altLang="en-US" sz="1400">
              <a:solidFill>
                <a:srgbClr val="808080"/>
              </a:solidFill>
            </a:endParaRPr>
          </a:p>
        </p:txBody>
      </p:sp>
      <p:sp>
        <p:nvSpPr>
          <p:cNvPr id="232451" name="Rectangle 2">
            <a:extLst>
              <a:ext uri="{FF2B5EF4-FFF2-40B4-BE49-F238E27FC236}">
                <a16:creationId xmlns:a16="http://schemas.microsoft.com/office/drawing/2014/main" id="{72198565-E9FD-4A85-B2FC-78A2FD8A7492}"/>
              </a:ext>
            </a:extLst>
          </p:cNvPr>
          <p:cNvSpPr>
            <a:spLocks noGrp="1" noChangeArrowheads="1"/>
          </p:cNvSpPr>
          <p:nvPr>
            <p:ph type="title"/>
          </p:nvPr>
        </p:nvSpPr>
        <p:spPr/>
        <p:txBody>
          <a:bodyPr/>
          <a:lstStyle/>
          <a:p>
            <a:pPr algn="ctr" eaLnBrk="1" hangingPunct="1"/>
            <a:r>
              <a:rPr lang="en-US" altLang="en-US" b="1" dirty="0"/>
              <a:t>Quantifying Heat Energy</a:t>
            </a:r>
          </a:p>
        </p:txBody>
      </p:sp>
      <p:sp>
        <p:nvSpPr>
          <p:cNvPr id="232452" name="Rectangle 3">
            <a:extLst>
              <a:ext uri="{FF2B5EF4-FFF2-40B4-BE49-F238E27FC236}">
                <a16:creationId xmlns:a16="http://schemas.microsoft.com/office/drawing/2014/main" id="{B9E7B583-3B83-411A-BFDD-37ECC0EB6894}"/>
              </a:ext>
            </a:extLst>
          </p:cNvPr>
          <p:cNvSpPr>
            <a:spLocks noGrp="1" noChangeArrowheads="1"/>
          </p:cNvSpPr>
          <p:nvPr>
            <p:ph type="body" idx="1"/>
          </p:nvPr>
        </p:nvSpPr>
        <p:spPr/>
        <p:txBody>
          <a:bodyPr/>
          <a:lstStyle/>
          <a:p>
            <a:pPr eaLnBrk="1" hangingPunct="1"/>
            <a:r>
              <a:rPr lang="en-US" altLang="en-US"/>
              <a:t>The heat capacity of an object is proportional to its mass and the specific heat of the material.</a:t>
            </a:r>
          </a:p>
          <a:p>
            <a:pPr eaLnBrk="1" hangingPunct="1"/>
            <a:r>
              <a:rPr lang="en-US" altLang="en-US"/>
              <a:t>So we can calculate the quantity of heat absorbed by an object if we know the mass, the specific heat, and the temperature change of the object.</a:t>
            </a:r>
          </a:p>
          <a:p>
            <a:pPr algn="ctr" eaLnBrk="1" hangingPunct="1">
              <a:buFontTx/>
              <a:buNone/>
            </a:pPr>
            <a:r>
              <a:rPr lang="en-US" altLang="en-US" sz="2400" b="1" i="1">
                <a:solidFill>
                  <a:srgbClr val="0070C0"/>
                </a:solidFill>
              </a:rPr>
              <a:t>heat</a:t>
            </a:r>
            <a:r>
              <a:rPr lang="en-US" altLang="en-US" sz="2400" b="1">
                <a:solidFill>
                  <a:srgbClr val="0070C0"/>
                </a:solidFill>
              </a:rPr>
              <a:t> = (mass) × (specific heat capacity) × (temp. change)</a:t>
            </a:r>
          </a:p>
          <a:p>
            <a:pPr algn="ctr" eaLnBrk="1" hangingPunct="1">
              <a:buFontTx/>
              <a:buNone/>
            </a:pPr>
            <a:r>
              <a:rPr lang="en-US" altLang="en-US" b="1" i="1">
                <a:solidFill>
                  <a:srgbClr val="FF0000"/>
                </a:solidFill>
              </a:rPr>
              <a:t>q</a:t>
            </a:r>
            <a:r>
              <a:rPr lang="en-US" altLang="en-US" b="1">
                <a:solidFill>
                  <a:srgbClr val="FF0000"/>
                </a:solidFill>
              </a:rPr>
              <a:t> = (</a:t>
            </a:r>
            <a:r>
              <a:rPr lang="en-US" altLang="en-US" b="1" i="1">
                <a:solidFill>
                  <a:srgbClr val="FF0000"/>
                </a:solidFill>
              </a:rPr>
              <a:t>m</a:t>
            </a:r>
            <a:r>
              <a:rPr lang="en-US" altLang="en-US" b="1">
                <a:solidFill>
                  <a:srgbClr val="FF0000"/>
                </a:solidFill>
              </a:rPr>
              <a:t>) × (</a:t>
            </a:r>
            <a:r>
              <a:rPr lang="en-US" altLang="en-US" b="1" i="1">
                <a:solidFill>
                  <a:srgbClr val="FF0000"/>
                </a:solidFill>
              </a:rPr>
              <a:t>C</a:t>
            </a:r>
            <a:r>
              <a:rPr lang="en-US" altLang="en-US" b="1" baseline="-25000">
                <a:solidFill>
                  <a:srgbClr val="FF0000"/>
                </a:solidFill>
              </a:rPr>
              <a:t>s</a:t>
            </a:r>
            <a:r>
              <a:rPr lang="en-US" altLang="en-US" b="1">
                <a:solidFill>
                  <a:srgbClr val="FF0000"/>
                </a:solidFill>
              </a:rPr>
              <a:t>) × (</a:t>
            </a:r>
            <a:r>
              <a:rPr lang="en-US" altLang="en-US" b="1">
                <a:solidFill>
                  <a:srgbClr val="FF0000"/>
                </a:solidFill>
                <a:latin typeface="Symbol" panose="05050102010706020507" pitchFamily="18" charset="2"/>
              </a:rPr>
              <a:t>D</a:t>
            </a:r>
            <a:r>
              <a:rPr lang="en-US" altLang="en-US" b="1" i="1">
                <a:solidFill>
                  <a:srgbClr val="FF0000"/>
                </a:solidFill>
              </a:rPr>
              <a:t>T</a:t>
            </a:r>
            <a:r>
              <a:rPr lang="en-US" altLang="en-US" b="1">
                <a:solidFill>
                  <a:srgbClr val="FF0000"/>
                </a:solidFill>
              </a:rPr>
              <a:t>)</a:t>
            </a:r>
            <a:r>
              <a:rPr lang="en-US" altLang="en-US" b="1"/>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5">
            <a:extLst>
              <a:ext uri="{FF2B5EF4-FFF2-40B4-BE49-F238E27FC236}">
                <a16:creationId xmlns:a16="http://schemas.microsoft.com/office/drawing/2014/main" id="{7D4FD8F7-18D5-4B84-9334-3F6ECF05231E}"/>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34499" name="Rectangle 2">
            <a:extLst>
              <a:ext uri="{FF2B5EF4-FFF2-40B4-BE49-F238E27FC236}">
                <a16:creationId xmlns:a16="http://schemas.microsoft.com/office/drawing/2014/main" id="{C3EA1463-0EA5-4DB5-9109-43443EACCF5A}"/>
              </a:ext>
            </a:extLst>
          </p:cNvPr>
          <p:cNvSpPr>
            <a:spLocks noGrp="1" noChangeArrowheads="1"/>
          </p:cNvSpPr>
          <p:nvPr>
            <p:ph type="title"/>
          </p:nvPr>
        </p:nvSpPr>
        <p:spPr>
          <a:xfrm>
            <a:off x="1752600" y="593725"/>
            <a:ext cx="8458200" cy="1143000"/>
          </a:xfrm>
        </p:spPr>
        <p:txBody>
          <a:bodyPr/>
          <a:lstStyle/>
          <a:p>
            <a:pPr eaLnBrk="1" hangingPunct="1"/>
            <a:r>
              <a:rPr lang="en-US" altLang="en-US" b="1">
                <a:solidFill>
                  <a:srgbClr val="92D050"/>
                </a:solidFill>
              </a:rPr>
              <a:t>Heat Capacity and Specific Heat</a:t>
            </a:r>
          </a:p>
        </p:txBody>
      </p:sp>
      <p:sp>
        <p:nvSpPr>
          <p:cNvPr id="234500" name="Rectangle 3">
            <a:extLst>
              <a:ext uri="{FF2B5EF4-FFF2-40B4-BE49-F238E27FC236}">
                <a16:creationId xmlns:a16="http://schemas.microsoft.com/office/drawing/2014/main" id="{021004CC-0172-46D2-A4CB-A1DB5FDFFE74}"/>
              </a:ext>
            </a:extLst>
          </p:cNvPr>
          <p:cNvSpPr>
            <a:spLocks noGrp="1" noChangeArrowheads="1"/>
          </p:cNvSpPr>
          <p:nvPr>
            <p:ph type="body" idx="1"/>
          </p:nvPr>
        </p:nvSpPr>
        <p:spPr>
          <a:xfrm>
            <a:off x="1828800" y="1981200"/>
            <a:ext cx="7924800" cy="762000"/>
          </a:xfrm>
        </p:spPr>
        <p:txBody>
          <a:bodyPr/>
          <a:lstStyle/>
          <a:p>
            <a:pPr eaLnBrk="1" hangingPunct="1">
              <a:buFontTx/>
              <a:buNone/>
            </a:pPr>
            <a:r>
              <a:rPr lang="en-US" altLang="en-US"/>
              <a:t>Specific heat, then, is</a:t>
            </a:r>
          </a:p>
        </p:txBody>
      </p:sp>
      <p:grpSp>
        <p:nvGrpSpPr>
          <p:cNvPr id="234501" name="Group 23">
            <a:extLst>
              <a:ext uri="{FF2B5EF4-FFF2-40B4-BE49-F238E27FC236}">
                <a16:creationId xmlns:a16="http://schemas.microsoft.com/office/drawing/2014/main" id="{2934126B-F3E4-43EF-8BEC-C53616687C7C}"/>
              </a:ext>
            </a:extLst>
          </p:cNvPr>
          <p:cNvGrpSpPr>
            <a:grpSpLocks/>
          </p:cNvGrpSpPr>
          <p:nvPr/>
        </p:nvGrpSpPr>
        <p:grpSpPr bwMode="auto">
          <a:xfrm>
            <a:off x="2098675" y="2590800"/>
            <a:ext cx="8020050" cy="1189038"/>
            <a:chOff x="362" y="1632"/>
            <a:chExt cx="5052" cy="749"/>
          </a:xfrm>
        </p:grpSpPr>
        <p:sp>
          <p:nvSpPr>
            <p:cNvPr id="234508" name="Rectangle 4">
              <a:extLst>
                <a:ext uri="{FF2B5EF4-FFF2-40B4-BE49-F238E27FC236}">
                  <a16:creationId xmlns:a16="http://schemas.microsoft.com/office/drawing/2014/main" id="{52C06343-21A4-4507-9571-1E5FDAC71F0D}"/>
                </a:ext>
              </a:extLst>
            </p:cNvPr>
            <p:cNvSpPr>
              <a:spLocks noChangeArrowheads="1"/>
            </p:cNvSpPr>
            <p:nvPr/>
          </p:nvSpPr>
          <p:spPr bwMode="auto">
            <a:xfrm>
              <a:off x="362" y="1835"/>
              <a:ext cx="17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Specific heat</a:t>
              </a:r>
              <a:r>
                <a:rPr lang="en-US" altLang="en-US">
                  <a:latin typeface="Times New Roman" panose="02020603050405020304" pitchFamily="18" charset="0"/>
                </a:rPr>
                <a:t> =</a:t>
              </a:r>
              <a:endParaRPr lang="en-US" altLang="en-US"/>
            </a:p>
          </p:txBody>
        </p:sp>
        <p:grpSp>
          <p:nvGrpSpPr>
            <p:cNvPr id="234509" name="Group 22">
              <a:extLst>
                <a:ext uri="{FF2B5EF4-FFF2-40B4-BE49-F238E27FC236}">
                  <a16:creationId xmlns:a16="http://schemas.microsoft.com/office/drawing/2014/main" id="{C8C7F941-ED5E-4C11-9764-B031D79E499F}"/>
                </a:ext>
              </a:extLst>
            </p:cNvPr>
            <p:cNvGrpSpPr>
              <a:grpSpLocks/>
            </p:cNvGrpSpPr>
            <p:nvPr/>
          </p:nvGrpSpPr>
          <p:grpSpPr bwMode="auto">
            <a:xfrm>
              <a:off x="2112" y="1632"/>
              <a:ext cx="3302" cy="749"/>
              <a:chOff x="2112" y="1632"/>
              <a:chExt cx="3302" cy="749"/>
            </a:xfrm>
          </p:grpSpPr>
          <p:sp>
            <p:nvSpPr>
              <p:cNvPr id="234510" name="Rectangle 5">
                <a:extLst>
                  <a:ext uri="{FF2B5EF4-FFF2-40B4-BE49-F238E27FC236}">
                    <a16:creationId xmlns:a16="http://schemas.microsoft.com/office/drawing/2014/main" id="{67EEADA9-F98D-422F-A226-5B64FB95FFAE}"/>
                  </a:ext>
                </a:extLst>
              </p:cNvPr>
              <p:cNvSpPr>
                <a:spLocks noChangeArrowheads="1"/>
              </p:cNvSpPr>
              <p:nvPr/>
            </p:nvSpPr>
            <p:spPr bwMode="auto">
              <a:xfrm>
                <a:off x="2688" y="1632"/>
                <a:ext cx="192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heat transferred</a:t>
                </a:r>
              </a:p>
            </p:txBody>
          </p:sp>
          <p:sp>
            <p:nvSpPr>
              <p:cNvPr id="234511" name="Rectangle 6">
                <a:extLst>
                  <a:ext uri="{FF2B5EF4-FFF2-40B4-BE49-F238E27FC236}">
                    <a16:creationId xmlns:a16="http://schemas.microsoft.com/office/drawing/2014/main" id="{55CB38F9-CBB0-45A8-89AB-27E92D47B788}"/>
                  </a:ext>
                </a:extLst>
              </p:cNvPr>
              <p:cNvSpPr>
                <a:spLocks noChangeArrowheads="1"/>
              </p:cNvSpPr>
              <p:nvPr/>
            </p:nvSpPr>
            <p:spPr bwMode="auto">
              <a:xfrm>
                <a:off x="2112" y="2016"/>
                <a:ext cx="330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mass </a:t>
                </a:r>
                <a:r>
                  <a:rPr lang="en-US" altLang="en-US">
                    <a:sym typeface="Symbol" panose="05050102010706020507" pitchFamily="18" charset="2"/>
                  </a:rPr>
                  <a:t> </a:t>
                </a:r>
                <a:r>
                  <a:rPr lang="en-US" altLang="en-US"/>
                  <a:t>temperature change</a:t>
                </a:r>
              </a:p>
            </p:txBody>
          </p:sp>
          <p:sp>
            <p:nvSpPr>
              <p:cNvPr id="234512" name="Line 9">
                <a:extLst>
                  <a:ext uri="{FF2B5EF4-FFF2-40B4-BE49-F238E27FC236}">
                    <a16:creationId xmlns:a16="http://schemas.microsoft.com/office/drawing/2014/main" id="{98D06B55-B0C4-4EB7-B707-D4B5119291EC}"/>
                  </a:ext>
                </a:extLst>
              </p:cNvPr>
              <p:cNvSpPr>
                <a:spLocks noChangeShapeType="1"/>
              </p:cNvSpPr>
              <p:nvPr/>
            </p:nvSpPr>
            <p:spPr bwMode="auto">
              <a:xfrm>
                <a:off x="2112" y="2016"/>
                <a:ext cx="30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4502" name="Group 21">
            <a:extLst>
              <a:ext uri="{FF2B5EF4-FFF2-40B4-BE49-F238E27FC236}">
                <a16:creationId xmlns:a16="http://schemas.microsoft.com/office/drawing/2014/main" id="{28DA3403-0F2D-45B0-9D45-DAB48838D8D3}"/>
              </a:ext>
            </a:extLst>
          </p:cNvPr>
          <p:cNvGrpSpPr>
            <a:grpSpLocks/>
          </p:cNvGrpSpPr>
          <p:nvPr/>
        </p:nvGrpSpPr>
        <p:grpSpPr bwMode="auto">
          <a:xfrm>
            <a:off x="4725989" y="4144962"/>
            <a:ext cx="2565400" cy="1193799"/>
            <a:chOff x="2017" y="2611"/>
            <a:chExt cx="1616" cy="752"/>
          </a:xfrm>
        </p:grpSpPr>
        <p:sp>
          <p:nvSpPr>
            <p:cNvPr id="234503" name="Rectangle 11">
              <a:extLst>
                <a:ext uri="{FF2B5EF4-FFF2-40B4-BE49-F238E27FC236}">
                  <a16:creationId xmlns:a16="http://schemas.microsoft.com/office/drawing/2014/main" id="{DCDFB93E-A2C9-45A7-B38F-ABF82C3B9D94}"/>
                </a:ext>
              </a:extLst>
            </p:cNvPr>
            <p:cNvSpPr>
              <a:spLocks noChangeArrowheads="1"/>
            </p:cNvSpPr>
            <p:nvPr/>
          </p:nvSpPr>
          <p:spPr bwMode="auto">
            <a:xfrm>
              <a:off x="2017" y="2805"/>
              <a:ext cx="6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i="1"/>
                <a:t>Cs</a:t>
              </a:r>
              <a:r>
                <a:rPr lang="en-US" altLang="en-US">
                  <a:latin typeface="Times New Roman" panose="02020603050405020304" pitchFamily="18" charset="0"/>
                </a:rPr>
                <a:t> =</a:t>
              </a:r>
              <a:endParaRPr lang="en-US" altLang="en-US" i="1"/>
            </a:p>
          </p:txBody>
        </p:sp>
        <p:grpSp>
          <p:nvGrpSpPr>
            <p:cNvPr id="234504" name="Group 20">
              <a:extLst>
                <a:ext uri="{FF2B5EF4-FFF2-40B4-BE49-F238E27FC236}">
                  <a16:creationId xmlns:a16="http://schemas.microsoft.com/office/drawing/2014/main" id="{9DF020EB-E0DE-4131-A493-D41301B93A7A}"/>
                </a:ext>
              </a:extLst>
            </p:cNvPr>
            <p:cNvGrpSpPr>
              <a:grpSpLocks/>
            </p:cNvGrpSpPr>
            <p:nvPr/>
          </p:nvGrpSpPr>
          <p:grpSpPr bwMode="auto">
            <a:xfrm>
              <a:off x="2654" y="2611"/>
              <a:ext cx="979" cy="752"/>
              <a:chOff x="2654" y="2611"/>
              <a:chExt cx="979" cy="752"/>
            </a:xfrm>
          </p:grpSpPr>
          <p:sp>
            <p:nvSpPr>
              <p:cNvPr id="234505" name="Rectangle 12">
                <a:extLst>
                  <a:ext uri="{FF2B5EF4-FFF2-40B4-BE49-F238E27FC236}">
                    <a16:creationId xmlns:a16="http://schemas.microsoft.com/office/drawing/2014/main" id="{8AC16909-27B1-46F0-8297-518F3E5764CC}"/>
                  </a:ext>
                </a:extLst>
              </p:cNvPr>
              <p:cNvSpPr>
                <a:spLocks noChangeArrowheads="1"/>
              </p:cNvSpPr>
              <p:nvPr/>
            </p:nvSpPr>
            <p:spPr bwMode="auto">
              <a:xfrm>
                <a:off x="2983" y="2611"/>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i="1"/>
                  <a:t>q</a:t>
                </a:r>
              </a:p>
            </p:txBody>
          </p:sp>
          <p:sp>
            <p:nvSpPr>
              <p:cNvPr id="234506" name="Rectangle 13">
                <a:extLst>
                  <a:ext uri="{FF2B5EF4-FFF2-40B4-BE49-F238E27FC236}">
                    <a16:creationId xmlns:a16="http://schemas.microsoft.com/office/drawing/2014/main" id="{EDA5D29F-4780-41F6-9C62-E1F7645F873E}"/>
                  </a:ext>
                </a:extLst>
              </p:cNvPr>
              <p:cNvSpPr>
                <a:spLocks noChangeArrowheads="1"/>
              </p:cNvSpPr>
              <p:nvPr/>
            </p:nvSpPr>
            <p:spPr bwMode="auto">
              <a:xfrm>
                <a:off x="2671" y="2995"/>
                <a:ext cx="9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i="1"/>
                  <a:t>m</a:t>
                </a:r>
                <a:r>
                  <a:rPr lang="en-US" altLang="en-US"/>
                  <a:t> </a:t>
                </a:r>
                <a:r>
                  <a:rPr lang="en-US" altLang="en-US">
                    <a:sym typeface="Symbol" panose="05050102010706020507" pitchFamily="18" charset="2"/>
                  </a:rPr>
                  <a:t> </a:t>
                </a:r>
                <a:r>
                  <a:rPr lang="en-US" altLang="en-US">
                    <a:latin typeface="Symbol" panose="05050102010706020507" pitchFamily="18" charset="2"/>
                    <a:sym typeface="Symbol" panose="05050102010706020507" pitchFamily="18" charset="2"/>
                  </a:rPr>
                  <a:t></a:t>
                </a:r>
                <a:r>
                  <a:rPr lang="en-US" altLang="en-US" i="1"/>
                  <a:t>T</a:t>
                </a:r>
              </a:p>
            </p:txBody>
          </p:sp>
          <p:sp>
            <p:nvSpPr>
              <p:cNvPr id="234507" name="Line 14">
                <a:extLst>
                  <a:ext uri="{FF2B5EF4-FFF2-40B4-BE49-F238E27FC236}">
                    <a16:creationId xmlns:a16="http://schemas.microsoft.com/office/drawing/2014/main" id="{752FF274-7822-4188-B405-4BA6B71E570A}"/>
                  </a:ext>
                </a:extLst>
              </p:cNvPr>
              <p:cNvSpPr>
                <a:spLocks noChangeShapeType="1"/>
              </p:cNvSpPr>
              <p:nvPr/>
            </p:nvSpPr>
            <p:spPr bwMode="auto">
              <a:xfrm>
                <a:off x="2654" y="2995"/>
                <a:ext cx="97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a:extLst>
              <a:ext uri="{FF2B5EF4-FFF2-40B4-BE49-F238E27FC236}">
                <a16:creationId xmlns:a16="http://schemas.microsoft.com/office/drawing/2014/main" id="{0B262F2B-B2BF-4CA9-8C6F-AE27CFB5285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1000">
                <a:solidFill>
                  <a:srgbClr val="000000"/>
                </a:solidFill>
              </a:rPr>
              <a:t>Copyright © Cengage Learning. All rights reserved.</a:t>
            </a:r>
          </a:p>
        </p:txBody>
      </p:sp>
      <p:sp>
        <p:nvSpPr>
          <p:cNvPr id="236547" name="Slide Number Placeholder 4">
            <a:extLst>
              <a:ext uri="{FF2B5EF4-FFF2-40B4-BE49-F238E27FC236}">
                <a16:creationId xmlns:a16="http://schemas.microsoft.com/office/drawing/2014/main" id="{222CF937-3978-4564-86D6-25B15B652A8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0000"/>
                </a:solidFill>
              </a:rPr>
              <a:t>6 | </a:t>
            </a:r>
            <a:fld id="{3D8FFC54-8D6D-41E8-8EE7-3830AA68E0D2}" type="slidenum">
              <a:rPr lang="en-US" altLang="en-US" sz="1000">
                <a:solidFill>
                  <a:srgbClr val="000000"/>
                </a:solidFill>
              </a:rPr>
              <a:pPr eaLnBrk="1" hangingPunct="1">
                <a:spcBef>
                  <a:spcPct val="0"/>
                </a:spcBef>
                <a:buFontTx/>
                <a:buNone/>
              </a:pPr>
              <a:t>7</a:t>
            </a:fld>
            <a:endParaRPr lang="en-US" altLang="en-US" sz="1000">
              <a:solidFill>
                <a:srgbClr val="000000"/>
              </a:solidFill>
            </a:endParaRPr>
          </a:p>
        </p:txBody>
      </p:sp>
      <p:sp>
        <p:nvSpPr>
          <p:cNvPr id="236548" name="Rectangle 3">
            <a:extLst>
              <a:ext uri="{FF2B5EF4-FFF2-40B4-BE49-F238E27FC236}">
                <a16:creationId xmlns:a16="http://schemas.microsoft.com/office/drawing/2014/main" id="{F6FCBAE0-4BE1-40AA-9C7B-0BD1257B667F}"/>
              </a:ext>
            </a:extLst>
          </p:cNvPr>
          <p:cNvSpPr>
            <a:spLocks noGrp="1" noChangeArrowheads="1"/>
          </p:cNvSpPr>
          <p:nvPr>
            <p:ph type="body" idx="1"/>
          </p:nvPr>
        </p:nvSpPr>
        <p:spPr>
          <a:xfrm>
            <a:off x="914400" y="795687"/>
            <a:ext cx="10515600" cy="4351338"/>
          </a:xfrm>
        </p:spPr>
        <p:txBody>
          <a:bodyPr/>
          <a:lstStyle/>
          <a:p>
            <a:pPr marL="0" indent="0">
              <a:buNone/>
            </a:pPr>
            <a:r>
              <a:rPr lang="en-US" altLang="en-US" dirty="0"/>
              <a:t>A piece of zinc weighing 35.8 g was heated from 20.00</a:t>
            </a:r>
            <a:r>
              <a:rPr lang="en-US" altLang="en-US" dirty="0">
                <a:cs typeface="Arial" panose="020B0604020202020204" pitchFamily="34" charset="0"/>
              </a:rPr>
              <a:t>°C to 28.00°C. How much heat was required? The specific heat of zinc is 0.388 J/(</a:t>
            </a:r>
            <a:r>
              <a:rPr lang="en-US" altLang="en-US" dirty="0" err="1">
                <a:cs typeface="Arial" panose="020B0604020202020204" pitchFamily="34" charset="0"/>
              </a:rPr>
              <a:t>g°C</a:t>
            </a:r>
            <a:r>
              <a:rPr lang="en-US" altLang="en-US" dirty="0">
                <a:cs typeface="Arial" panose="020B0604020202020204" pitchFamily="34" charset="0"/>
              </a:rPr>
              <a:t>).</a:t>
            </a:r>
          </a:p>
        </p:txBody>
      </p:sp>
      <p:sp>
        <p:nvSpPr>
          <p:cNvPr id="544772" name="Text Box 4">
            <a:extLst>
              <a:ext uri="{FF2B5EF4-FFF2-40B4-BE49-F238E27FC236}">
                <a16:creationId xmlns:a16="http://schemas.microsoft.com/office/drawing/2014/main" id="{832CAB41-2739-4C45-A4F9-2772BC29BC91}"/>
              </a:ext>
            </a:extLst>
          </p:cNvPr>
          <p:cNvSpPr txBox="1">
            <a:spLocks noChangeArrowheads="1"/>
          </p:cNvSpPr>
          <p:nvPr/>
        </p:nvSpPr>
        <p:spPr bwMode="auto">
          <a:xfrm>
            <a:off x="1638300" y="1852365"/>
            <a:ext cx="60789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i="1" dirty="0">
                <a:solidFill>
                  <a:srgbClr val="000000"/>
                </a:solidFill>
              </a:rPr>
              <a:t>m</a:t>
            </a:r>
            <a:r>
              <a:rPr lang="en-US" altLang="en-US" sz="2800" dirty="0">
                <a:solidFill>
                  <a:srgbClr val="000000"/>
                </a:solidFill>
              </a:rPr>
              <a:t> = 35.8 g</a:t>
            </a:r>
          </a:p>
          <a:p>
            <a:pPr eaLnBrk="1" hangingPunct="1">
              <a:spcBef>
                <a:spcPct val="0"/>
              </a:spcBef>
              <a:buFontTx/>
              <a:buNone/>
            </a:pPr>
            <a:r>
              <a:rPr lang="en-US" altLang="en-US" sz="2800" i="1" dirty="0">
                <a:solidFill>
                  <a:srgbClr val="000000"/>
                </a:solidFill>
              </a:rPr>
              <a:t>s</a:t>
            </a:r>
            <a:r>
              <a:rPr lang="en-US" altLang="en-US" sz="2800" dirty="0">
                <a:solidFill>
                  <a:srgbClr val="000000"/>
                </a:solidFill>
              </a:rPr>
              <a:t> = 0.388 J/(</a:t>
            </a:r>
            <a:r>
              <a:rPr lang="en-US" altLang="en-US" sz="2800" dirty="0" err="1">
                <a:solidFill>
                  <a:srgbClr val="000000"/>
                </a:solidFill>
              </a:rPr>
              <a:t>g</a:t>
            </a:r>
            <a:r>
              <a:rPr lang="en-US" altLang="en-US" sz="2800" dirty="0" err="1">
                <a:solidFill>
                  <a:srgbClr val="000000"/>
                </a:solidFill>
                <a:cs typeface="Arial" panose="020B0604020202020204" pitchFamily="34" charset="0"/>
              </a:rPr>
              <a:t>°</a:t>
            </a:r>
            <a:r>
              <a:rPr lang="en-US" altLang="en-US" sz="2800" dirty="0" err="1">
                <a:solidFill>
                  <a:srgbClr val="000000"/>
                </a:solidFill>
              </a:rPr>
              <a:t>C</a:t>
            </a:r>
            <a:r>
              <a:rPr lang="en-US" altLang="en-US" sz="2800" dirty="0">
                <a:solidFill>
                  <a:srgbClr val="000000"/>
                </a:solidFill>
              </a:rPr>
              <a:t>)</a:t>
            </a:r>
          </a:p>
          <a:p>
            <a:pPr eaLnBrk="1" hangingPunct="1">
              <a:spcBef>
                <a:spcPct val="0"/>
              </a:spcBef>
              <a:buFontTx/>
              <a:buNone/>
            </a:pPr>
            <a:r>
              <a:rPr lang="en-US" altLang="en-US" sz="2800" dirty="0">
                <a:solidFill>
                  <a:srgbClr val="000000"/>
                </a:solidFill>
                <a:latin typeface="Symbol" panose="05050102010706020507" pitchFamily="18" charset="2"/>
              </a:rPr>
              <a:t>D</a:t>
            </a:r>
            <a:r>
              <a:rPr lang="en-US" altLang="en-US" sz="2800" i="1" dirty="0">
                <a:solidFill>
                  <a:srgbClr val="000000"/>
                </a:solidFill>
              </a:rPr>
              <a:t>t</a:t>
            </a:r>
            <a:r>
              <a:rPr lang="en-US" altLang="en-US" sz="2800" dirty="0">
                <a:solidFill>
                  <a:srgbClr val="000000"/>
                </a:solidFill>
              </a:rPr>
              <a:t> = 28.00</a:t>
            </a:r>
            <a:r>
              <a:rPr lang="en-US" altLang="en-US" sz="2800" dirty="0">
                <a:solidFill>
                  <a:srgbClr val="000000"/>
                </a:solidFill>
                <a:cs typeface="Arial" panose="020B0604020202020204" pitchFamily="34" charset="0"/>
              </a:rPr>
              <a:t>°C</a:t>
            </a:r>
            <a:r>
              <a:rPr lang="en-US" altLang="en-US" sz="2800" dirty="0">
                <a:solidFill>
                  <a:srgbClr val="000000"/>
                </a:solidFill>
              </a:rPr>
              <a:t> – 20.00</a:t>
            </a:r>
            <a:r>
              <a:rPr lang="en-US" altLang="en-US" sz="2800" dirty="0">
                <a:solidFill>
                  <a:srgbClr val="000000"/>
                </a:solidFill>
                <a:cs typeface="Arial" panose="020B0604020202020204" pitchFamily="34" charset="0"/>
              </a:rPr>
              <a:t>°C</a:t>
            </a:r>
            <a:r>
              <a:rPr lang="en-US" altLang="en-US" sz="2800" dirty="0">
                <a:solidFill>
                  <a:srgbClr val="000000"/>
                </a:solidFill>
              </a:rPr>
              <a:t> = 8.00</a:t>
            </a:r>
            <a:r>
              <a:rPr lang="en-US" altLang="en-US" sz="2800" dirty="0">
                <a:solidFill>
                  <a:srgbClr val="000000"/>
                </a:solidFill>
                <a:cs typeface="Arial" panose="020B0604020202020204" pitchFamily="34" charset="0"/>
              </a:rPr>
              <a:t>°</a:t>
            </a:r>
            <a:r>
              <a:rPr lang="en-US" altLang="en-US" sz="2800" dirty="0">
                <a:solidFill>
                  <a:srgbClr val="000000"/>
                </a:solidFill>
              </a:rPr>
              <a:t>C</a:t>
            </a:r>
          </a:p>
        </p:txBody>
      </p:sp>
      <p:sp>
        <p:nvSpPr>
          <p:cNvPr id="544773" name="Text Box 5">
            <a:extLst>
              <a:ext uri="{FF2B5EF4-FFF2-40B4-BE49-F238E27FC236}">
                <a16:creationId xmlns:a16="http://schemas.microsoft.com/office/drawing/2014/main" id="{9DE69BC1-A281-4199-A17D-4E2C3E456C6E}"/>
              </a:ext>
            </a:extLst>
          </p:cNvPr>
          <p:cNvSpPr txBox="1">
            <a:spLocks noChangeArrowheads="1"/>
          </p:cNvSpPr>
          <p:nvPr/>
        </p:nvSpPr>
        <p:spPr bwMode="auto">
          <a:xfrm>
            <a:off x="8398854" y="2020987"/>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i="1" dirty="0">
                <a:solidFill>
                  <a:srgbClr val="000000"/>
                </a:solidFill>
              </a:rPr>
              <a:t>q = m </a:t>
            </a:r>
            <a:r>
              <a:rPr lang="en-US" altLang="en-US" sz="2800" dirty="0">
                <a:solidFill>
                  <a:srgbClr val="000000"/>
                </a:solidFill>
                <a:sym typeface="Wingdings 3" panose="05040102010807070707" pitchFamily="18" charset="2"/>
              </a:rPr>
              <a:t> C</a:t>
            </a:r>
            <a:r>
              <a:rPr lang="en-US" altLang="en-US" sz="2800" i="1" dirty="0">
                <a:solidFill>
                  <a:srgbClr val="000000"/>
                </a:solidFill>
              </a:rPr>
              <a:t>s </a:t>
            </a:r>
            <a:r>
              <a:rPr lang="en-US" altLang="en-US" sz="2800" i="1" dirty="0">
                <a:solidFill>
                  <a:srgbClr val="000000"/>
                </a:solidFill>
                <a:sym typeface="Wingdings 3" panose="05040102010807070707" pitchFamily="18" charset="2"/>
              </a:rPr>
              <a:t> </a:t>
            </a:r>
            <a:r>
              <a:rPr lang="en-US" altLang="en-US" sz="2800" dirty="0">
                <a:solidFill>
                  <a:srgbClr val="000000"/>
                </a:solidFill>
                <a:latin typeface="Symbol" panose="05050102010706020507" pitchFamily="18" charset="2"/>
              </a:rPr>
              <a:t>D</a:t>
            </a:r>
            <a:r>
              <a:rPr lang="en-US" altLang="en-US" sz="2800" i="1" dirty="0">
                <a:solidFill>
                  <a:srgbClr val="000000"/>
                </a:solidFill>
              </a:rPr>
              <a:t>t</a:t>
            </a:r>
          </a:p>
        </p:txBody>
      </p:sp>
      <p:graphicFrame>
        <p:nvGraphicFramePr>
          <p:cNvPr id="544774" name="Object 6">
            <a:extLst>
              <a:ext uri="{FF2B5EF4-FFF2-40B4-BE49-F238E27FC236}">
                <a16:creationId xmlns:a16="http://schemas.microsoft.com/office/drawing/2014/main" id="{ABEA6E0A-02FD-44AB-9B76-CCBFCBA4DD91}"/>
              </a:ext>
            </a:extLst>
          </p:cNvPr>
          <p:cNvGraphicFramePr>
            <a:graphicFrameLocks noChangeAspect="1"/>
          </p:cNvGraphicFramePr>
          <p:nvPr>
            <p:extLst>
              <p:ext uri="{D42A27DB-BD31-4B8C-83A1-F6EECF244321}">
                <p14:modId xmlns:p14="http://schemas.microsoft.com/office/powerpoint/2010/main" val="3181336973"/>
              </p:ext>
            </p:extLst>
          </p:nvPr>
        </p:nvGraphicFramePr>
        <p:xfrm>
          <a:off x="3750654" y="3486249"/>
          <a:ext cx="4648200" cy="1039812"/>
        </p:xfrm>
        <a:graphic>
          <a:graphicData uri="http://schemas.openxmlformats.org/presentationml/2006/ole">
            <mc:AlternateContent xmlns:mc="http://schemas.openxmlformats.org/markup-compatibility/2006">
              <mc:Choice xmlns:v="urn:schemas-microsoft-com:vml" Requires="v">
                <p:oleObj name="Equation" r:id="rId3" imgW="1930400" imgH="431800" progId="Equation.3">
                  <p:embed/>
                </p:oleObj>
              </mc:Choice>
              <mc:Fallback>
                <p:oleObj name="Equation" r:id="rId3" imgW="1930400" imgH="431800" progId="Equation.3">
                  <p:embed/>
                  <p:pic>
                    <p:nvPicPr>
                      <p:cNvPr id="544774" name="Object 6">
                        <a:extLst>
                          <a:ext uri="{FF2B5EF4-FFF2-40B4-BE49-F238E27FC236}">
                            <a16:creationId xmlns:a16="http://schemas.microsoft.com/office/drawing/2014/main" id="{ABEA6E0A-02FD-44AB-9B76-CCBFCBA4D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654" y="3486249"/>
                        <a:ext cx="4648200"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4775" name="Text Box 7">
            <a:extLst>
              <a:ext uri="{FF2B5EF4-FFF2-40B4-BE49-F238E27FC236}">
                <a16:creationId xmlns:a16="http://schemas.microsoft.com/office/drawing/2014/main" id="{94CDCEF8-AF6C-432F-9C83-7007341D4828}"/>
              </a:ext>
            </a:extLst>
          </p:cNvPr>
          <p:cNvSpPr txBox="1">
            <a:spLocks noChangeArrowheads="1"/>
          </p:cNvSpPr>
          <p:nvPr/>
        </p:nvSpPr>
        <p:spPr bwMode="auto">
          <a:xfrm>
            <a:off x="4143376" y="4609927"/>
            <a:ext cx="34718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i="1" dirty="0">
                <a:solidFill>
                  <a:srgbClr val="000000"/>
                </a:solidFill>
              </a:rPr>
              <a:t>q</a:t>
            </a:r>
            <a:r>
              <a:rPr lang="en-US" altLang="en-US" sz="2800" dirty="0">
                <a:solidFill>
                  <a:srgbClr val="000000"/>
                </a:solidFill>
              </a:rPr>
              <a:t> = 111 J</a:t>
            </a:r>
          </a:p>
          <a:p>
            <a:pPr algn="ctr" eaLnBrk="1" hangingPunct="1">
              <a:spcBef>
                <a:spcPct val="0"/>
              </a:spcBef>
              <a:buFontTx/>
              <a:buNone/>
            </a:pPr>
            <a:r>
              <a:rPr lang="en-US" altLang="en-US" sz="2800" dirty="0">
                <a:solidFill>
                  <a:srgbClr val="000000"/>
                </a:solidFill>
              </a:rPr>
              <a:t>(3 significant figures)</a:t>
            </a:r>
          </a:p>
        </p:txBody>
      </p:sp>
      <p:sp>
        <p:nvSpPr>
          <p:cNvPr id="544776" name="AutoShape 8">
            <a:extLst>
              <a:ext uri="{FF2B5EF4-FFF2-40B4-BE49-F238E27FC236}">
                <a16:creationId xmlns:a16="http://schemas.microsoft.com/office/drawing/2014/main" id="{6FF36F94-1F2F-49FE-A199-BEAA1EC7FEAE}"/>
              </a:ext>
            </a:extLst>
          </p:cNvPr>
          <p:cNvSpPr>
            <a:spLocks noChangeArrowheads="1"/>
          </p:cNvSpPr>
          <p:nvPr/>
        </p:nvSpPr>
        <p:spPr bwMode="auto">
          <a:xfrm>
            <a:off x="5003007" y="4609927"/>
            <a:ext cx="1752600" cy="5334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i="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47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44775"/>
                                        </p:tgtEl>
                                        <p:attrNameLst>
                                          <p:attrName>style.visibility</p:attrName>
                                        </p:attrNameLst>
                                      </p:cBhvr>
                                      <p:to>
                                        <p:strVal val="visible"/>
                                      </p:to>
                                    </p:set>
                                    <p:anim calcmode="lin" valueType="num">
                                      <p:cBhvr additive="base">
                                        <p:cTn id="19" dur="500" fill="hold"/>
                                        <p:tgtEl>
                                          <p:spTgt spid="544775"/>
                                        </p:tgtEl>
                                        <p:attrNameLst>
                                          <p:attrName>ppt_x</p:attrName>
                                        </p:attrNameLst>
                                      </p:cBhvr>
                                      <p:tavLst>
                                        <p:tav tm="0">
                                          <p:val>
                                            <p:strVal val="0-#ppt_w/2"/>
                                          </p:val>
                                        </p:tav>
                                        <p:tav tm="100000">
                                          <p:val>
                                            <p:strVal val="#ppt_x"/>
                                          </p:val>
                                        </p:tav>
                                      </p:tavLst>
                                    </p:anim>
                                    <p:anim calcmode="lin" valueType="num">
                                      <p:cBhvr additive="base">
                                        <p:cTn id="20" dur="500" fill="hold"/>
                                        <p:tgtEl>
                                          <p:spTgt spid="5447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1" presetClass="entr" presetSubtype="4" fill="hold" grpId="0" nodeType="afterEffect">
                                  <p:stCondLst>
                                    <p:cond delay="0"/>
                                  </p:stCondLst>
                                  <p:childTnLst>
                                    <p:set>
                                      <p:cBhvr>
                                        <p:cTn id="23" dur="1" fill="hold">
                                          <p:stCondLst>
                                            <p:cond delay="0"/>
                                          </p:stCondLst>
                                        </p:cTn>
                                        <p:tgtEl>
                                          <p:spTgt spid="544776"/>
                                        </p:tgtEl>
                                        <p:attrNameLst>
                                          <p:attrName>style.visibility</p:attrName>
                                        </p:attrNameLst>
                                      </p:cBhvr>
                                      <p:to>
                                        <p:strVal val="visible"/>
                                      </p:to>
                                    </p:set>
                                    <p:animEffect transition="in" filter="wheel(4)">
                                      <p:cBhvr>
                                        <p:cTn id="24" dur="500"/>
                                        <p:tgtEl>
                                          <p:spTgt spid="544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2" grpId="0"/>
      <p:bldP spid="544773" grpId="0"/>
      <p:bldP spid="544775" grpId="0"/>
      <p:bldP spid="5447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Line 66">
            <a:extLst>
              <a:ext uri="{FF2B5EF4-FFF2-40B4-BE49-F238E27FC236}">
                <a16:creationId xmlns:a16="http://schemas.microsoft.com/office/drawing/2014/main" id="{37C1D232-2D41-4089-B0BC-E44CC6503A9A}"/>
              </a:ext>
            </a:extLst>
          </p:cNvPr>
          <p:cNvSpPr>
            <a:spLocks noChangeShapeType="1"/>
          </p:cNvSpPr>
          <p:nvPr/>
        </p:nvSpPr>
        <p:spPr bwMode="auto">
          <a:xfrm>
            <a:off x="1905000" y="14478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595" name="Rectangle 58">
            <a:extLst>
              <a:ext uri="{FF2B5EF4-FFF2-40B4-BE49-F238E27FC236}">
                <a16:creationId xmlns:a16="http://schemas.microsoft.com/office/drawing/2014/main" id="{3BC0A9D6-F22A-46F0-9276-8018C68B524D}"/>
              </a:ext>
            </a:extLst>
          </p:cNvPr>
          <p:cNvSpPr>
            <a:spLocks noChangeArrowheads="1"/>
          </p:cNvSpPr>
          <p:nvPr/>
        </p:nvSpPr>
        <p:spPr bwMode="auto">
          <a:xfrm>
            <a:off x="1843088" y="473076"/>
            <a:ext cx="8596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24125" indent="-2524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2000" b="1">
                <a:solidFill>
                  <a:srgbClr val="3366FF"/>
                </a:solidFill>
                <a:latin typeface="Arial" panose="020B0604020202020204" pitchFamily="34" charset="0"/>
              </a:rPr>
              <a:t>Sample Exercise 5.5 </a:t>
            </a:r>
            <a:r>
              <a:rPr lang="en-US" altLang="en-US" sz="2000">
                <a:solidFill>
                  <a:srgbClr val="000000"/>
                </a:solidFill>
                <a:latin typeface="Arial" panose="020B0604020202020204" pitchFamily="34" charset="0"/>
              </a:rPr>
              <a:t>Relating </a:t>
            </a:r>
            <a:r>
              <a:rPr lang="en-US" altLang="en-US" sz="2000">
                <a:solidFill>
                  <a:srgbClr val="000000"/>
                </a:solidFill>
                <a:latin typeface="Arial" panose="020B0604020202020204" pitchFamily="34" charset="0"/>
                <a:sym typeface="Symbol" panose="05050102010706020507" pitchFamily="18" charset="2"/>
              </a:rPr>
              <a:t>Heat, Temperature Change, and Heat Capacity</a:t>
            </a:r>
          </a:p>
        </p:txBody>
      </p:sp>
      <p:sp>
        <p:nvSpPr>
          <p:cNvPr id="2059" name="Text Box 11">
            <a:extLst>
              <a:ext uri="{FF2B5EF4-FFF2-40B4-BE49-F238E27FC236}">
                <a16:creationId xmlns:a16="http://schemas.microsoft.com/office/drawing/2014/main" id="{ADFA1BB6-555C-48A5-B137-EDAC80463C8D}"/>
              </a:ext>
            </a:extLst>
          </p:cNvPr>
          <p:cNvSpPr txBox="1">
            <a:spLocks noChangeArrowheads="1"/>
          </p:cNvSpPr>
          <p:nvPr/>
        </p:nvSpPr>
        <p:spPr bwMode="auto">
          <a:xfrm>
            <a:off x="1828800" y="18288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Analyze </a:t>
            </a:r>
            <a:r>
              <a:rPr lang="en-US" altLang="en-US" sz="1400">
                <a:solidFill>
                  <a:srgbClr val="000000"/>
                </a:solidFill>
              </a:rPr>
              <a:t>In part </a:t>
            </a:r>
            <a:r>
              <a:rPr lang="en-US" altLang="en-US" sz="1400" b="1">
                <a:solidFill>
                  <a:srgbClr val="000000"/>
                </a:solidFill>
              </a:rPr>
              <a:t>(a) </a:t>
            </a:r>
            <a:r>
              <a:rPr lang="en-US" altLang="en-US" sz="1400">
                <a:solidFill>
                  <a:srgbClr val="000000"/>
                </a:solidFill>
              </a:rPr>
              <a:t>we must find the quantity of heat (</a:t>
            </a:r>
            <a:r>
              <a:rPr lang="en-US" altLang="en-US" sz="1400" i="1">
                <a:solidFill>
                  <a:srgbClr val="000000"/>
                </a:solidFill>
              </a:rPr>
              <a:t>q</a:t>
            </a:r>
            <a:r>
              <a:rPr lang="en-US" altLang="en-US" sz="1400">
                <a:solidFill>
                  <a:srgbClr val="000000"/>
                </a:solidFill>
              </a:rPr>
              <a:t>) </a:t>
            </a:r>
          </a:p>
          <a:p>
            <a:pPr>
              <a:lnSpc>
                <a:spcPct val="50000"/>
              </a:lnSpc>
              <a:spcBef>
                <a:spcPct val="50000"/>
              </a:spcBef>
              <a:buFontTx/>
              <a:buNone/>
            </a:pPr>
            <a:r>
              <a:rPr lang="en-US" altLang="en-US" sz="1400">
                <a:solidFill>
                  <a:srgbClr val="000000"/>
                </a:solidFill>
              </a:rPr>
              <a:t>needed to warm the water, given the mass of water (</a:t>
            </a:r>
            <a:r>
              <a:rPr lang="en-US" altLang="en-US" sz="1400" i="1">
                <a:solidFill>
                  <a:srgbClr val="000000"/>
                </a:solidFill>
              </a:rPr>
              <a:t>m</a:t>
            </a:r>
            <a:r>
              <a:rPr lang="en-US" altLang="en-US" sz="1400">
                <a:solidFill>
                  <a:srgbClr val="000000"/>
                </a:solidFill>
              </a:rPr>
              <a:t>),</a:t>
            </a:r>
          </a:p>
          <a:p>
            <a:pPr>
              <a:lnSpc>
                <a:spcPct val="50000"/>
              </a:lnSpc>
              <a:spcBef>
                <a:spcPct val="50000"/>
              </a:spcBef>
              <a:buFontTx/>
              <a:buNone/>
            </a:pPr>
            <a:r>
              <a:rPr lang="en-US" altLang="en-US" sz="1400">
                <a:solidFill>
                  <a:srgbClr val="000000"/>
                </a:solidFill>
              </a:rPr>
              <a:t>its temperature change (</a:t>
            </a:r>
            <a:r>
              <a:rPr lang="en-US" altLang="en-US" sz="1400">
                <a:solidFill>
                  <a:srgbClr val="000000"/>
                </a:solidFill>
                <a:sym typeface="Symbol" panose="05050102010706020507" pitchFamily="18" charset="2"/>
              </a:rPr>
              <a:t></a:t>
            </a:r>
            <a:r>
              <a:rPr lang="en-US" altLang="en-US" sz="1400" i="1">
                <a:solidFill>
                  <a:srgbClr val="000000"/>
                </a:solidFill>
              </a:rPr>
              <a:t>T</a:t>
            </a:r>
            <a:r>
              <a:rPr lang="en-US" altLang="en-US" sz="1400">
                <a:solidFill>
                  <a:srgbClr val="000000"/>
                </a:solidFill>
              </a:rPr>
              <a:t>), and its specific heat (</a:t>
            </a:r>
            <a:r>
              <a:rPr lang="en-US" altLang="en-US" sz="1400" i="1">
                <a:solidFill>
                  <a:srgbClr val="000000"/>
                </a:solidFill>
              </a:rPr>
              <a:t>C</a:t>
            </a:r>
            <a:r>
              <a:rPr lang="en-US" altLang="en-US" sz="1400" i="1" baseline="-25000">
                <a:solidFill>
                  <a:srgbClr val="000000"/>
                </a:solidFill>
              </a:rPr>
              <a:t>s</a:t>
            </a:r>
            <a:r>
              <a:rPr lang="en-US" altLang="en-US" sz="1400">
                <a:solidFill>
                  <a:srgbClr val="000000"/>
                </a:solidFill>
              </a:rPr>
              <a:t>). In</a:t>
            </a:r>
          </a:p>
          <a:p>
            <a:pPr>
              <a:lnSpc>
                <a:spcPct val="50000"/>
              </a:lnSpc>
              <a:spcBef>
                <a:spcPct val="50000"/>
              </a:spcBef>
              <a:buFontTx/>
              <a:buNone/>
            </a:pPr>
            <a:r>
              <a:rPr lang="en-US" altLang="en-US" sz="1400">
                <a:solidFill>
                  <a:srgbClr val="000000"/>
                </a:solidFill>
              </a:rPr>
              <a:t>part </a:t>
            </a:r>
            <a:r>
              <a:rPr lang="en-US" altLang="en-US" sz="1400" b="1">
                <a:solidFill>
                  <a:srgbClr val="000000"/>
                </a:solidFill>
              </a:rPr>
              <a:t>(b) </a:t>
            </a:r>
            <a:r>
              <a:rPr lang="en-US" altLang="en-US" sz="1400">
                <a:solidFill>
                  <a:srgbClr val="000000"/>
                </a:solidFill>
              </a:rPr>
              <a:t>we must calculate</a:t>
            </a:r>
          </a:p>
        </p:txBody>
      </p:sp>
      <p:sp>
        <p:nvSpPr>
          <p:cNvPr id="2122" name="Rectangle 74">
            <a:extLst>
              <a:ext uri="{FF2B5EF4-FFF2-40B4-BE49-F238E27FC236}">
                <a16:creationId xmlns:a16="http://schemas.microsoft.com/office/drawing/2014/main" id="{BD95B707-983B-48E2-A8B9-9E20FB23A2BF}"/>
              </a:ext>
            </a:extLst>
          </p:cNvPr>
          <p:cNvSpPr>
            <a:spLocks noChangeArrowheads="1"/>
          </p:cNvSpPr>
          <p:nvPr/>
        </p:nvSpPr>
        <p:spPr bwMode="auto">
          <a:xfrm>
            <a:off x="1828801" y="1447801"/>
            <a:ext cx="219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600" b="1">
                <a:solidFill>
                  <a:srgbClr val="3366FF"/>
                </a:solidFill>
                <a:latin typeface="Arial" panose="020B0604020202020204" pitchFamily="34" charset="0"/>
              </a:rPr>
              <a:t>Solution</a:t>
            </a:r>
            <a:endParaRPr lang="en-US" altLang="en-US" sz="1600">
              <a:solidFill>
                <a:srgbClr val="FFFFFF"/>
              </a:solidFill>
              <a:latin typeface="Arial" panose="020B0604020202020204" pitchFamily="34" charset="0"/>
            </a:endParaRPr>
          </a:p>
        </p:txBody>
      </p:sp>
      <p:sp>
        <p:nvSpPr>
          <p:cNvPr id="238598" name="Line 81">
            <a:extLst>
              <a:ext uri="{FF2B5EF4-FFF2-40B4-BE49-F238E27FC236}">
                <a16:creationId xmlns:a16="http://schemas.microsoft.com/office/drawing/2014/main" id="{9223E8B2-DFF6-4A68-9CCE-4483FA95DDC5}"/>
              </a:ext>
            </a:extLst>
          </p:cNvPr>
          <p:cNvSpPr>
            <a:spLocks noChangeShapeType="1"/>
          </p:cNvSpPr>
          <p:nvPr/>
        </p:nvSpPr>
        <p:spPr bwMode="auto">
          <a:xfrm>
            <a:off x="1828800" y="304800"/>
            <a:ext cx="0" cy="54102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599" name="Text Box 84">
            <a:extLst>
              <a:ext uri="{FF2B5EF4-FFF2-40B4-BE49-F238E27FC236}">
                <a16:creationId xmlns:a16="http://schemas.microsoft.com/office/drawing/2014/main" id="{D8C00EC9-6C6D-4CCD-BD3A-6CD8F468D2F4}"/>
              </a:ext>
            </a:extLst>
          </p:cNvPr>
          <p:cNvSpPr txBox="1">
            <a:spLocks noChangeArrowheads="1"/>
          </p:cNvSpPr>
          <p:nvPr/>
        </p:nvSpPr>
        <p:spPr bwMode="auto">
          <a:xfrm>
            <a:off x="1828800" y="936626"/>
            <a:ext cx="8458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b="1">
                <a:solidFill>
                  <a:srgbClr val="000000"/>
                </a:solidFill>
              </a:rPr>
              <a:t>(a) </a:t>
            </a:r>
            <a:r>
              <a:rPr lang="en-US" altLang="en-US" sz="1400">
                <a:solidFill>
                  <a:srgbClr val="000000"/>
                </a:solidFill>
              </a:rPr>
              <a:t>How much heat is needed to warm 250 g of water (about 1 cup) from 22 </a:t>
            </a:r>
            <a:r>
              <a:rPr lang="en-US" altLang="en-US" sz="1400">
                <a:solidFill>
                  <a:srgbClr val="000000"/>
                </a:solidFill>
                <a:sym typeface="Symbol" panose="05050102010706020507" pitchFamily="18" charset="2"/>
              </a:rPr>
              <a:t></a:t>
            </a:r>
            <a:r>
              <a:rPr lang="en-US" altLang="en-US" sz="1400">
                <a:solidFill>
                  <a:srgbClr val="000000"/>
                </a:solidFill>
              </a:rPr>
              <a:t>C (about room temperature) to 98 </a:t>
            </a:r>
            <a:r>
              <a:rPr lang="en-US" altLang="en-US" sz="1400">
                <a:solidFill>
                  <a:srgbClr val="000000"/>
                </a:solidFill>
                <a:sym typeface="Symbol" panose="05050102010706020507" pitchFamily="18" charset="2"/>
              </a:rPr>
              <a:t>C </a:t>
            </a:r>
            <a:r>
              <a:rPr lang="en-US" altLang="en-US" sz="1400">
                <a:solidFill>
                  <a:srgbClr val="000000"/>
                </a:solidFill>
              </a:rPr>
              <a:t>(near its boiling point)? </a:t>
            </a:r>
            <a:r>
              <a:rPr lang="en-US" altLang="en-US" sz="1400" b="1">
                <a:solidFill>
                  <a:srgbClr val="000000"/>
                </a:solidFill>
              </a:rPr>
              <a:t>(b) </a:t>
            </a:r>
            <a:r>
              <a:rPr lang="en-US" altLang="en-US" sz="1400">
                <a:solidFill>
                  <a:srgbClr val="000000"/>
                </a:solidFill>
              </a:rPr>
              <a:t>What is the molar heat capacity of water?</a:t>
            </a:r>
          </a:p>
        </p:txBody>
      </p:sp>
      <p:sp>
        <p:nvSpPr>
          <p:cNvPr id="238600" name="Line 89">
            <a:extLst>
              <a:ext uri="{FF2B5EF4-FFF2-40B4-BE49-F238E27FC236}">
                <a16:creationId xmlns:a16="http://schemas.microsoft.com/office/drawing/2014/main" id="{760551D6-2BBC-4A2C-8612-B092B3ADCABF}"/>
              </a:ext>
            </a:extLst>
          </p:cNvPr>
          <p:cNvSpPr>
            <a:spLocks noChangeShapeType="1"/>
          </p:cNvSpPr>
          <p:nvPr/>
        </p:nvSpPr>
        <p:spPr bwMode="auto">
          <a:xfrm>
            <a:off x="1828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01" name="Line 92">
            <a:extLst>
              <a:ext uri="{FF2B5EF4-FFF2-40B4-BE49-F238E27FC236}">
                <a16:creationId xmlns:a16="http://schemas.microsoft.com/office/drawing/2014/main" id="{261108D7-F9D6-4E1E-A5D8-7C5EF30F500B}"/>
              </a:ext>
            </a:extLst>
          </p:cNvPr>
          <p:cNvSpPr>
            <a:spLocks noChangeShapeType="1"/>
          </p:cNvSpPr>
          <p:nvPr/>
        </p:nvSpPr>
        <p:spPr bwMode="auto">
          <a:xfrm>
            <a:off x="1828800" y="57150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 Box 11">
            <a:extLst>
              <a:ext uri="{FF2B5EF4-FFF2-40B4-BE49-F238E27FC236}">
                <a16:creationId xmlns:a16="http://schemas.microsoft.com/office/drawing/2014/main" id="{357EA3B1-BF6A-4F2A-9794-C24FC034673F}"/>
              </a:ext>
            </a:extLst>
          </p:cNvPr>
          <p:cNvSpPr txBox="1">
            <a:spLocks noChangeArrowheads="1"/>
          </p:cNvSpPr>
          <p:nvPr/>
        </p:nvSpPr>
        <p:spPr bwMode="auto">
          <a:xfrm>
            <a:off x="6172200" y="18288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a:solidFill>
                  <a:srgbClr val="000000"/>
                </a:solidFill>
              </a:rPr>
              <a:t>the molar heat capacity (heat capacity per mole, </a:t>
            </a:r>
            <a:r>
              <a:rPr lang="en-US" altLang="en-US" sz="1400" i="1">
                <a:solidFill>
                  <a:srgbClr val="000000"/>
                </a:solidFill>
              </a:rPr>
              <a:t>C</a:t>
            </a:r>
            <a:r>
              <a:rPr lang="en-US" altLang="en-US" sz="1400" i="1" baseline="-25000">
                <a:solidFill>
                  <a:srgbClr val="000000"/>
                </a:solidFill>
              </a:rPr>
              <a:t>m</a:t>
            </a:r>
            <a:r>
              <a:rPr lang="en-US" altLang="en-US" sz="1400">
                <a:solidFill>
                  <a:srgbClr val="000000"/>
                </a:solidFill>
              </a:rPr>
              <a:t>) of </a:t>
            </a:r>
          </a:p>
          <a:p>
            <a:pPr>
              <a:lnSpc>
                <a:spcPct val="50000"/>
              </a:lnSpc>
              <a:spcBef>
                <a:spcPct val="50000"/>
              </a:spcBef>
              <a:buFontTx/>
              <a:buNone/>
            </a:pPr>
            <a:r>
              <a:rPr lang="en-US" altLang="en-US" sz="1400">
                <a:solidFill>
                  <a:srgbClr val="000000"/>
                </a:solidFill>
              </a:rPr>
              <a:t>water from its specific heat (heat capacity per gram).</a:t>
            </a:r>
          </a:p>
        </p:txBody>
      </p:sp>
      <p:sp>
        <p:nvSpPr>
          <p:cNvPr id="3" name="Text Box 11">
            <a:extLst>
              <a:ext uri="{FF2B5EF4-FFF2-40B4-BE49-F238E27FC236}">
                <a16:creationId xmlns:a16="http://schemas.microsoft.com/office/drawing/2014/main" id="{E1386819-DA4F-4C2E-A62A-30F94BB5DCF6}"/>
              </a:ext>
            </a:extLst>
          </p:cNvPr>
          <p:cNvSpPr txBox="1">
            <a:spLocks noChangeArrowheads="1"/>
          </p:cNvSpPr>
          <p:nvPr/>
        </p:nvSpPr>
        <p:spPr bwMode="auto">
          <a:xfrm>
            <a:off x="1828800" y="28194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Plan (a) </a:t>
            </a:r>
            <a:r>
              <a:rPr lang="en-US" altLang="en-US" sz="1400">
                <a:solidFill>
                  <a:srgbClr val="000000"/>
                </a:solidFill>
              </a:rPr>
              <a:t>Given </a:t>
            </a:r>
            <a:r>
              <a:rPr lang="en-US" altLang="en-US" sz="1400" i="1">
                <a:solidFill>
                  <a:srgbClr val="000000"/>
                </a:solidFill>
              </a:rPr>
              <a:t>C</a:t>
            </a:r>
            <a:r>
              <a:rPr lang="en-US" altLang="en-US" sz="1400" i="1" baseline="-25000">
                <a:solidFill>
                  <a:srgbClr val="000000"/>
                </a:solidFill>
              </a:rPr>
              <a:t>s</a:t>
            </a:r>
            <a:r>
              <a:rPr lang="en-US" altLang="en-US" sz="1400" i="1">
                <a:solidFill>
                  <a:srgbClr val="000000"/>
                </a:solidFill>
              </a:rPr>
              <a:t>, m, </a:t>
            </a:r>
            <a:r>
              <a:rPr lang="en-US" altLang="en-US" sz="1400">
                <a:solidFill>
                  <a:srgbClr val="000000"/>
                </a:solidFill>
              </a:rPr>
              <a:t>and </a:t>
            </a:r>
            <a:r>
              <a:rPr lang="en-US" altLang="en-US" sz="1400">
                <a:solidFill>
                  <a:srgbClr val="000000"/>
                </a:solidFill>
                <a:sym typeface="Symbol" panose="05050102010706020507" pitchFamily="18" charset="2"/>
              </a:rPr>
              <a:t></a:t>
            </a:r>
            <a:r>
              <a:rPr lang="en-US" altLang="en-US" sz="1400" i="1">
                <a:solidFill>
                  <a:srgbClr val="000000"/>
                </a:solidFill>
                <a:sym typeface="Symbol" panose="05050102010706020507" pitchFamily="18" charset="2"/>
              </a:rPr>
              <a:t>T</a:t>
            </a:r>
            <a:r>
              <a:rPr lang="en-US" altLang="en-US" sz="1400">
                <a:solidFill>
                  <a:srgbClr val="000000"/>
                </a:solidFill>
              </a:rPr>
              <a:t>, we can calculate the quantity of heat, </a:t>
            </a:r>
            <a:r>
              <a:rPr lang="en-US" altLang="en-US" sz="1400" i="1">
                <a:solidFill>
                  <a:srgbClr val="000000"/>
                </a:solidFill>
              </a:rPr>
              <a:t>q, </a:t>
            </a:r>
            <a:r>
              <a:rPr lang="en-US" altLang="en-US" sz="1400">
                <a:solidFill>
                  <a:srgbClr val="000000"/>
                </a:solidFill>
              </a:rPr>
              <a:t>using Equation 5.22. </a:t>
            </a:r>
            <a:r>
              <a:rPr lang="en-US" altLang="en-US" sz="1400" b="1">
                <a:solidFill>
                  <a:srgbClr val="000000"/>
                </a:solidFill>
              </a:rPr>
              <a:t>(b) </a:t>
            </a:r>
            <a:r>
              <a:rPr lang="en-US" altLang="en-US" sz="1400">
                <a:solidFill>
                  <a:srgbClr val="000000"/>
                </a:solidFill>
              </a:rPr>
              <a:t>We can use the molar</a:t>
            </a:r>
          </a:p>
          <a:p>
            <a:pPr>
              <a:lnSpc>
                <a:spcPct val="50000"/>
              </a:lnSpc>
              <a:spcBef>
                <a:spcPct val="50000"/>
              </a:spcBef>
              <a:buFontTx/>
              <a:buNone/>
            </a:pPr>
            <a:r>
              <a:rPr lang="en-US" altLang="en-US" sz="1400">
                <a:solidFill>
                  <a:srgbClr val="000000"/>
                </a:solidFill>
              </a:rPr>
              <a:t>mass of water and dimensional analysis to convert from heat capacity per gram to heat capacity per mole.</a:t>
            </a:r>
          </a:p>
        </p:txBody>
      </p:sp>
      <p:sp>
        <p:nvSpPr>
          <p:cNvPr id="4" name="Text Box 11">
            <a:extLst>
              <a:ext uri="{FF2B5EF4-FFF2-40B4-BE49-F238E27FC236}">
                <a16:creationId xmlns:a16="http://schemas.microsoft.com/office/drawing/2014/main" id="{DCC5DB5D-2293-46EA-BECF-A3EBFB260254}"/>
              </a:ext>
            </a:extLst>
          </p:cNvPr>
          <p:cNvSpPr txBox="1">
            <a:spLocks noChangeArrowheads="1"/>
          </p:cNvSpPr>
          <p:nvPr/>
        </p:nvSpPr>
        <p:spPr bwMode="auto">
          <a:xfrm>
            <a:off x="1828800" y="33528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b="1">
                <a:solidFill>
                  <a:srgbClr val="000000"/>
                </a:solidFill>
              </a:rPr>
              <a:t>Solve</a:t>
            </a:r>
          </a:p>
          <a:p>
            <a:pPr>
              <a:lnSpc>
                <a:spcPct val="50000"/>
              </a:lnSpc>
              <a:spcBef>
                <a:spcPct val="50000"/>
              </a:spcBef>
              <a:buFontTx/>
              <a:buNone/>
            </a:pPr>
            <a:r>
              <a:rPr lang="en-US" altLang="en-US" sz="1400" b="1">
                <a:solidFill>
                  <a:srgbClr val="000000"/>
                </a:solidFill>
              </a:rPr>
              <a:t>(a) </a:t>
            </a:r>
            <a:r>
              <a:rPr lang="en-US" altLang="en-US" sz="1400">
                <a:solidFill>
                  <a:srgbClr val="000000"/>
                </a:solidFill>
              </a:rPr>
              <a:t>The water undergoes a temperature change of</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Using Equation 5.22, we have</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b="1">
                <a:solidFill>
                  <a:srgbClr val="000000"/>
                </a:solidFill>
              </a:rPr>
              <a:t>(b) </a:t>
            </a:r>
            <a:r>
              <a:rPr lang="en-US" altLang="en-US" sz="1400">
                <a:solidFill>
                  <a:srgbClr val="000000"/>
                </a:solidFill>
              </a:rPr>
              <a:t>The molar heat capacity is the heat capacity of one </a:t>
            </a:r>
          </a:p>
          <a:p>
            <a:pPr>
              <a:lnSpc>
                <a:spcPct val="50000"/>
              </a:lnSpc>
              <a:spcBef>
                <a:spcPct val="50000"/>
              </a:spcBef>
              <a:buFontTx/>
              <a:buNone/>
            </a:pPr>
            <a:r>
              <a:rPr lang="en-US" altLang="en-US" sz="1400">
                <a:solidFill>
                  <a:srgbClr val="000000"/>
                </a:solidFill>
              </a:rPr>
              <a:t>mole of substance. Using the atomic weights of</a:t>
            </a:r>
          </a:p>
          <a:p>
            <a:pPr>
              <a:lnSpc>
                <a:spcPct val="50000"/>
              </a:lnSpc>
              <a:spcBef>
                <a:spcPct val="50000"/>
              </a:spcBef>
              <a:buFontTx/>
              <a:buNone/>
            </a:pPr>
            <a:r>
              <a:rPr lang="en-US" altLang="en-US" sz="1400">
                <a:solidFill>
                  <a:srgbClr val="000000"/>
                </a:solidFill>
              </a:rPr>
              <a:t>hydrogen and oxygen, we have</a:t>
            </a:r>
          </a:p>
          <a:p>
            <a:pPr>
              <a:lnSpc>
                <a:spcPct val="50000"/>
              </a:lnSpc>
              <a:spcBef>
                <a:spcPct val="50000"/>
              </a:spcBef>
              <a:buFontTx/>
              <a:buNone/>
            </a:pPr>
            <a:endParaRPr lang="en-US" altLang="en-US" sz="1400">
              <a:solidFill>
                <a:srgbClr val="000000"/>
              </a:solidFill>
            </a:endParaRPr>
          </a:p>
          <a:p>
            <a:pPr>
              <a:lnSpc>
                <a:spcPct val="50000"/>
              </a:lnSpc>
              <a:spcBef>
                <a:spcPct val="50000"/>
              </a:spcBef>
              <a:buFontTx/>
              <a:buNone/>
            </a:pPr>
            <a:r>
              <a:rPr lang="en-US" altLang="en-US" sz="1400">
                <a:solidFill>
                  <a:srgbClr val="000000"/>
                </a:solidFill>
              </a:rPr>
              <a:t>From the specific heat given in part (a), we have</a:t>
            </a:r>
          </a:p>
        </p:txBody>
      </p:sp>
      <p:sp>
        <p:nvSpPr>
          <p:cNvPr id="206864" name="Rectangle 16">
            <a:extLst>
              <a:ext uri="{FF2B5EF4-FFF2-40B4-BE49-F238E27FC236}">
                <a16:creationId xmlns:a16="http://schemas.microsoft.com/office/drawing/2014/main" id="{A2B79881-6AEB-4160-BCD9-581F8E0F8A76}"/>
              </a:ext>
            </a:extLst>
          </p:cNvPr>
          <p:cNvSpPr>
            <a:spLocks noChangeArrowheads="1"/>
          </p:cNvSpPr>
          <p:nvPr/>
        </p:nvSpPr>
        <p:spPr bwMode="auto">
          <a:xfrm>
            <a:off x="6448425" y="3505200"/>
            <a:ext cx="2725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sym typeface="Symbol" panose="05050102010706020507" pitchFamily="18" charset="2"/>
              </a:rPr>
              <a:t></a:t>
            </a:r>
            <a:r>
              <a:rPr lang="en-US" altLang="en-US" sz="1400" i="1">
                <a:solidFill>
                  <a:srgbClr val="000000"/>
                </a:solidFill>
              </a:rPr>
              <a:t>T </a:t>
            </a:r>
            <a:r>
              <a:rPr lang="en-US" altLang="en-US" sz="1400">
                <a:solidFill>
                  <a:srgbClr val="000000"/>
                </a:solidFill>
              </a:rPr>
              <a:t>= 98 </a:t>
            </a:r>
            <a:r>
              <a:rPr lang="en-US" altLang="en-US" sz="1400">
                <a:solidFill>
                  <a:srgbClr val="000000"/>
                </a:solidFill>
                <a:sym typeface="Symbol" panose="05050102010706020507" pitchFamily="18" charset="2"/>
              </a:rPr>
              <a:t></a:t>
            </a:r>
            <a:r>
              <a:rPr lang="en-US" altLang="en-US" sz="1400">
                <a:solidFill>
                  <a:srgbClr val="000000"/>
                </a:solidFill>
              </a:rPr>
              <a:t>C – 22 </a:t>
            </a:r>
            <a:r>
              <a:rPr lang="en-US" altLang="en-US" sz="1400">
                <a:solidFill>
                  <a:srgbClr val="000000"/>
                </a:solidFill>
                <a:sym typeface="Symbol" panose="05050102010706020507" pitchFamily="18" charset="2"/>
              </a:rPr>
              <a:t></a:t>
            </a:r>
            <a:r>
              <a:rPr lang="en-US" altLang="en-US" sz="1400">
                <a:solidFill>
                  <a:srgbClr val="000000"/>
                </a:solidFill>
              </a:rPr>
              <a:t>C = 76 </a:t>
            </a:r>
            <a:r>
              <a:rPr lang="en-US" altLang="en-US" sz="1400">
                <a:solidFill>
                  <a:srgbClr val="000000"/>
                </a:solidFill>
                <a:sym typeface="Symbol" panose="05050102010706020507" pitchFamily="18" charset="2"/>
              </a:rPr>
              <a:t></a:t>
            </a:r>
            <a:r>
              <a:rPr lang="en-US" altLang="en-US" sz="1400">
                <a:solidFill>
                  <a:srgbClr val="000000"/>
                </a:solidFill>
              </a:rPr>
              <a:t>C = 76 K</a:t>
            </a:r>
          </a:p>
        </p:txBody>
      </p:sp>
      <p:sp>
        <p:nvSpPr>
          <p:cNvPr id="206866" name="Rectangle 18">
            <a:extLst>
              <a:ext uri="{FF2B5EF4-FFF2-40B4-BE49-F238E27FC236}">
                <a16:creationId xmlns:a16="http://schemas.microsoft.com/office/drawing/2014/main" id="{4AFD3A6B-4744-41DF-A6DC-2E6041272316}"/>
              </a:ext>
            </a:extLst>
          </p:cNvPr>
          <p:cNvSpPr>
            <a:spLocks noChangeArrowheads="1"/>
          </p:cNvSpPr>
          <p:nvPr/>
        </p:nvSpPr>
        <p:spPr bwMode="auto">
          <a:xfrm>
            <a:off x="6515101" y="3973513"/>
            <a:ext cx="3324949" cy="4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50000"/>
              </a:lnSpc>
              <a:spcBef>
                <a:spcPct val="50000"/>
              </a:spcBef>
              <a:buFontTx/>
              <a:buNone/>
            </a:pPr>
            <a:r>
              <a:rPr lang="en-US" altLang="en-US" sz="1400" i="1">
                <a:solidFill>
                  <a:srgbClr val="000000"/>
                </a:solidFill>
              </a:rPr>
              <a:t>q </a:t>
            </a:r>
            <a:r>
              <a:rPr lang="en-US" altLang="en-US" sz="1400">
                <a:solidFill>
                  <a:srgbClr val="000000"/>
                </a:solidFill>
              </a:rPr>
              <a:t>= </a:t>
            </a:r>
            <a:r>
              <a:rPr lang="en-US" altLang="en-US" sz="1400" i="1">
                <a:solidFill>
                  <a:srgbClr val="000000"/>
                </a:solidFill>
              </a:rPr>
              <a:t>C</a:t>
            </a:r>
            <a:r>
              <a:rPr lang="en-US" altLang="en-US" sz="1400" i="1" baseline="-25000">
                <a:solidFill>
                  <a:srgbClr val="000000"/>
                </a:solidFill>
              </a:rPr>
              <a:t>s</a:t>
            </a:r>
            <a:r>
              <a:rPr lang="en-US" altLang="en-US" sz="1400" i="1">
                <a:solidFill>
                  <a:srgbClr val="000000"/>
                </a:solidFill>
              </a:rPr>
              <a:t> </a:t>
            </a:r>
            <a:r>
              <a:rPr lang="en-US" altLang="en-US" sz="1400">
                <a:solidFill>
                  <a:srgbClr val="000000"/>
                </a:solidFill>
                <a:sym typeface="Symbol" panose="05050102010706020507" pitchFamily="18" charset="2"/>
              </a:rPr>
              <a:t></a:t>
            </a:r>
            <a:r>
              <a:rPr lang="en-US" altLang="en-US" sz="1400">
                <a:solidFill>
                  <a:srgbClr val="000000"/>
                </a:solidFill>
              </a:rPr>
              <a:t> </a:t>
            </a:r>
            <a:r>
              <a:rPr lang="en-US" altLang="en-US" sz="1400" i="1">
                <a:solidFill>
                  <a:srgbClr val="000000"/>
                </a:solidFill>
              </a:rPr>
              <a:t>m </a:t>
            </a:r>
            <a:r>
              <a:rPr lang="en-US" altLang="en-US" sz="1400">
                <a:solidFill>
                  <a:srgbClr val="000000"/>
                </a:solidFill>
                <a:sym typeface="Symbol" panose="05050102010706020507" pitchFamily="18" charset="2"/>
              </a:rPr>
              <a:t></a:t>
            </a:r>
            <a:r>
              <a:rPr lang="en-US" altLang="en-US" sz="1400">
                <a:solidFill>
                  <a:srgbClr val="000000"/>
                </a:solidFill>
              </a:rPr>
              <a:t> </a:t>
            </a:r>
            <a:r>
              <a:rPr lang="en-US" altLang="en-US" sz="1400">
                <a:solidFill>
                  <a:srgbClr val="000000"/>
                </a:solidFill>
                <a:sym typeface="Symbol" panose="05050102010706020507" pitchFamily="18" charset="2"/>
              </a:rPr>
              <a:t></a:t>
            </a:r>
            <a:r>
              <a:rPr lang="en-US" altLang="en-US" sz="1400" i="1">
                <a:solidFill>
                  <a:srgbClr val="000000"/>
                </a:solidFill>
              </a:rPr>
              <a:t>T</a:t>
            </a:r>
          </a:p>
          <a:p>
            <a:pPr>
              <a:lnSpc>
                <a:spcPct val="50000"/>
              </a:lnSpc>
              <a:spcBef>
                <a:spcPct val="50000"/>
              </a:spcBef>
              <a:buFontTx/>
              <a:buNone/>
            </a:pPr>
            <a:r>
              <a:rPr lang="en-US" altLang="en-US" sz="1400">
                <a:solidFill>
                  <a:srgbClr val="000000"/>
                </a:solidFill>
              </a:rPr>
              <a:t>   = (4.18 J/g–K)(250 g)(76 K) = 7.9 </a:t>
            </a:r>
            <a:r>
              <a:rPr lang="en-US" altLang="en-US" sz="1400">
                <a:solidFill>
                  <a:srgbClr val="000000"/>
                </a:solidFill>
                <a:sym typeface="Symbol" panose="05050102010706020507" pitchFamily="18" charset="2"/>
              </a:rPr>
              <a:t></a:t>
            </a:r>
            <a:r>
              <a:rPr lang="en-US" altLang="en-US" sz="1400">
                <a:solidFill>
                  <a:srgbClr val="000000"/>
                </a:solidFill>
              </a:rPr>
              <a:t> 10</a:t>
            </a:r>
            <a:r>
              <a:rPr lang="en-US" altLang="en-US" sz="1400" baseline="30000">
                <a:solidFill>
                  <a:srgbClr val="000000"/>
                </a:solidFill>
              </a:rPr>
              <a:t>4</a:t>
            </a:r>
            <a:r>
              <a:rPr lang="en-US" altLang="en-US" sz="1400">
                <a:solidFill>
                  <a:srgbClr val="000000"/>
                </a:solidFill>
              </a:rPr>
              <a:t> J</a:t>
            </a:r>
          </a:p>
        </p:txBody>
      </p:sp>
      <p:sp>
        <p:nvSpPr>
          <p:cNvPr id="206868" name="Rectangle 20">
            <a:extLst>
              <a:ext uri="{FF2B5EF4-FFF2-40B4-BE49-F238E27FC236}">
                <a16:creationId xmlns:a16="http://schemas.microsoft.com/office/drawing/2014/main" id="{89CE3EE3-CC14-4DBA-9CE7-A297CAD71730}"/>
              </a:ext>
            </a:extLst>
          </p:cNvPr>
          <p:cNvSpPr>
            <a:spLocks noChangeArrowheads="1"/>
          </p:cNvSpPr>
          <p:nvPr/>
        </p:nvSpPr>
        <p:spPr bwMode="auto">
          <a:xfrm>
            <a:off x="6589714" y="4953001"/>
            <a:ext cx="1965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2825" indent="-22828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None/>
            </a:pPr>
            <a:r>
              <a:rPr lang="en-US" altLang="en-US" sz="1400">
                <a:solidFill>
                  <a:srgbClr val="000000"/>
                </a:solidFill>
              </a:rPr>
              <a:t>1 mol H</a:t>
            </a:r>
            <a:r>
              <a:rPr lang="en-US" altLang="en-US" sz="1400" baseline="-25000">
                <a:solidFill>
                  <a:srgbClr val="000000"/>
                </a:solidFill>
              </a:rPr>
              <a:t>2</a:t>
            </a:r>
            <a:r>
              <a:rPr lang="en-US" altLang="en-US" sz="1400">
                <a:solidFill>
                  <a:srgbClr val="000000"/>
                </a:solidFill>
              </a:rPr>
              <a:t>O = 18.0 g H</a:t>
            </a:r>
            <a:r>
              <a:rPr lang="en-US" altLang="en-US" sz="1400" baseline="-25000">
                <a:solidFill>
                  <a:srgbClr val="000000"/>
                </a:solidFill>
              </a:rPr>
              <a:t>2</a:t>
            </a:r>
            <a:r>
              <a:rPr lang="en-US" altLang="en-US" sz="1400">
                <a:solidFill>
                  <a:srgbClr val="000000"/>
                </a:solidFill>
              </a:rPr>
              <a:t>O</a:t>
            </a:r>
          </a:p>
        </p:txBody>
      </p:sp>
      <p:pic>
        <p:nvPicPr>
          <p:cNvPr id="206870" name="Picture 22" descr="5-5-2">
            <a:extLst>
              <a:ext uri="{FF2B5EF4-FFF2-40B4-BE49-F238E27FC236}">
                <a16:creationId xmlns:a16="http://schemas.microsoft.com/office/drawing/2014/main" id="{DFDE57AB-8C0B-474F-BD4F-402D99C3E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95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8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8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8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122" grpId="0"/>
      <p:bldP spid="2122" grpId="1"/>
      <p:bldP spid="2" grpId="0"/>
      <p:bldP spid="3" grpId="0"/>
      <p:bldP spid="4" grpId="0"/>
      <p:bldP spid="206864" grpId="0"/>
      <p:bldP spid="206866" grpId="0"/>
      <p:bldP spid="2068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6">
            <a:extLst>
              <a:ext uri="{FF2B5EF4-FFF2-40B4-BE49-F238E27FC236}">
                <a16:creationId xmlns:a16="http://schemas.microsoft.com/office/drawing/2014/main" id="{CFC0F049-83F3-4835-9C4A-8058A244D306}"/>
              </a:ext>
            </a:extLst>
          </p:cNvPr>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40643" name="Rectangle 2">
            <a:extLst>
              <a:ext uri="{FF2B5EF4-FFF2-40B4-BE49-F238E27FC236}">
                <a16:creationId xmlns:a16="http://schemas.microsoft.com/office/drawing/2014/main" id="{9C65D0C2-E185-4CEB-942C-0A7127E7957A}"/>
              </a:ext>
            </a:extLst>
          </p:cNvPr>
          <p:cNvSpPr>
            <a:spLocks noGrp="1" noChangeArrowheads="1"/>
          </p:cNvSpPr>
          <p:nvPr>
            <p:ph type="title"/>
          </p:nvPr>
        </p:nvSpPr>
        <p:spPr>
          <a:xfrm>
            <a:off x="2019300" y="228600"/>
            <a:ext cx="8153400" cy="1143000"/>
          </a:xfrm>
        </p:spPr>
        <p:txBody>
          <a:bodyPr/>
          <a:lstStyle/>
          <a:p>
            <a:pPr eaLnBrk="1" hangingPunct="1"/>
            <a:r>
              <a:rPr lang="en-US" altLang="en-US" dirty="0"/>
              <a:t> </a:t>
            </a:r>
            <a:r>
              <a:rPr lang="en-US" altLang="en-US" b="1" dirty="0"/>
              <a:t>Constant Pressure Calorimetry</a:t>
            </a:r>
          </a:p>
        </p:txBody>
      </p:sp>
      <p:sp>
        <p:nvSpPr>
          <p:cNvPr id="240644" name="Rectangle 5">
            <a:extLst>
              <a:ext uri="{FF2B5EF4-FFF2-40B4-BE49-F238E27FC236}">
                <a16:creationId xmlns:a16="http://schemas.microsoft.com/office/drawing/2014/main" id="{58CD540E-AE5A-40F9-9236-D0EAF295C0C6}"/>
              </a:ext>
            </a:extLst>
          </p:cNvPr>
          <p:cNvSpPr>
            <a:spLocks noGrp="1" noChangeArrowheads="1"/>
          </p:cNvSpPr>
          <p:nvPr>
            <p:ph type="body" sz="half" idx="2"/>
          </p:nvPr>
        </p:nvSpPr>
        <p:spPr>
          <a:xfrm>
            <a:off x="5791200" y="1600200"/>
            <a:ext cx="4419600" cy="4495800"/>
          </a:xfrm>
        </p:spPr>
        <p:txBody>
          <a:bodyPr/>
          <a:lstStyle/>
          <a:p>
            <a:pPr eaLnBrk="1" hangingPunct="1">
              <a:buFontTx/>
              <a:buNone/>
            </a:pPr>
            <a:r>
              <a:rPr lang="en-US" altLang="en-US"/>
              <a:t>	By carrying out a reaction in aqueous solution in a simple calorimeter such as this one, one can indirectly measure the heat change for the system by measuring the heat change for the water in the calorimeter.</a:t>
            </a:r>
          </a:p>
        </p:txBody>
      </p:sp>
      <p:pic>
        <p:nvPicPr>
          <p:cNvPr id="240645" name="Picture 15" descr="05_18_Figure_L">
            <a:extLst>
              <a:ext uri="{FF2B5EF4-FFF2-40B4-BE49-F238E27FC236}">
                <a16:creationId xmlns:a16="http://schemas.microsoft.com/office/drawing/2014/main" id="{7DD1D0A9-0F93-4C18-A323-3F4545ED6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524000"/>
            <a:ext cx="357822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3777</Words>
  <Application>Microsoft Office PowerPoint</Application>
  <PresentationFormat>Widescreen</PresentationFormat>
  <Paragraphs>358</Paragraphs>
  <Slides>40</Slides>
  <Notes>38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ＭＳ Ｐゴシック</vt:lpstr>
      <vt:lpstr>Arial</vt:lpstr>
      <vt:lpstr>Calibri</vt:lpstr>
      <vt:lpstr>Calibri Light</vt:lpstr>
      <vt:lpstr>Lucida Grande</vt:lpstr>
      <vt:lpstr>Minion-Regular</vt:lpstr>
      <vt:lpstr>Symbol</vt:lpstr>
      <vt:lpstr>Times New Roman</vt:lpstr>
      <vt:lpstr>Wingdings</vt:lpstr>
      <vt:lpstr>Office Theme</vt:lpstr>
      <vt:lpstr>Microsoft Equation 3.0</vt:lpstr>
      <vt:lpstr>Thermochemistry notes  (part 2)</vt:lpstr>
      <vt:lpstr>Calorimetry</vt:lpstr>
      <vt:lpstr>Quantity of Heat Energy Absorbed Heat Capacity</vt:lpstr>
      <vt:lpstr>Specific Heat Capacity</vt:lpstr>
      <vt:lpstr>Quantifying Heat Energy</vt:lpstr>
      <vt:lpstr>Heat Capacity and Specific Heat</vt:lpstr>
      <vt:lpstr>PowerPoint Presentation</vt:lpstr>
      <vt:lpstr>PowerPoint Presentation</vt:lpstr>
      <vt:lpstr> Constant Pressure Calorimetry</vt:lpstr>
      <vt:lpstr>                  Constant Pressure Calorimetry</vt:lpstr>
      <vt:lpstr> Constant Pressure Calorimetry</vt:lpstr>
      <vt:lpstr>PowerPoint Presentation</vt:lpstr>
      <vt:lpstr>PowerPoint Presentation</vt:lpstr>
      <vt:lpstr>                             Bomb Calorimetry</vt:lpstr>
      <vt:lpstr>                              Bomb Calorimetry</vt:lpstr>
      <vt:lpstr>PowerPoint Presentation</vt:lpstr>
      <vt:lpstr>                         Hess’s Law</vt:lpstr>
      <vt:lpstr>                                   Hess’s Law</vt:lpstr>
      <vt:lpstr>                       Hess’s Law               </vt:lpstr>
      <vt:lpstr>PowerPoint Presentation</vt:lpstr>
      <vt:lpstr>PowerPoint Presentation</vt:lpstr>
      <vt:lpstr>PowerPoint Presentation</vt:lpstr>
      <vt:lpstr>PowerPoint Presentation</vt:lpstr>
      <vt:lpstr>                  Enthalpies of Formation</vt:lpstr>
      <vt:lpstr>  Standard Enthalpies of Formation</vt:lpstr>
      <vt:lpstr>                            Calculation of Hr</vt:lpstr>
      <vt:lpstr>                Calculation of Hr</vt:lpstr>
      <vt:lpstr>                             Calculation of Hr</vt:lpstr>
      <vt:lpstr>                            Calculation of Hr</vt:lpstr>
      <vt:lpstr>                   Calculation of Hr</vt:lpstr>
      <vt:lpstr>                              Calculation of Hr</vt:lpstr>
      <vt:lpstr>PowerPoint Presentation</vt:lpstr>
      <vt:lpstr>PowerPoint Presentation</vt:lpstr>
      <vt:lpstr>                             Energy in Foods</vt:lpstr>
      <vt:lpstr>PowerPoint Presentation</vt:lpstr>
      <vt:lpstr>PowerPoint Presentation</vt:lpstr>
      <vt:lpstr>PowerPoint Presentation</vt:lpstr>
      <vt:lpstr>PowerPoint Presentation</vt:lpstr>
      <vt:lpstr>PowerPoint Presentation</vt:lpstr>
      <vt:lpstr>                             Energy in Fuels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Thermochemistry notes  (part 2)</dc:title>
  <dc:creator>Higgins, Karol S</dc:creator>
  <cp:lastModifiedBy>Higgins, Karol S</cp:lastModifiedBy>
  <cp:revision>3</cp:revision>
  <dcterms:created xsi:type="dcterms:W3CDTF">2021-01-06T01:08:34Z</dcterms:created>
  <dcterms:modified xsi:type="dcterms:W3CDTF">2021-01-06T01:28:31Z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2021-01-06T01:08:34Z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2c865882-94f9-49fe-b9f6-55a1e0397a6d</vt:lpwstr>
  </property>
  <property fmtid="{D5CDD505-2E9C-101B-9397-08002B2CF9AE}" pid="8" name="MSIP_Label_0ee3c538-ec52-435f-ae58-017644bd9513_ContentBits">
    <vt:lpwstr>0</vt:lpwstr>
  </property>
</Properties>
</file>